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1" r:id="rId4"/>
    <p:sldId id="258" r:id="rId5"/>
    <p:sldId id="262" r:id="rId6"/>
    <p:sldId id="266" r:id="rId7"/>
    <p:sldId id="274" r:id="rId8"/>
    <p:sldId id="268" r:id="rId9"/>
    <p:sldId id="269" r:id="rId10"/>
    <p:sldId id="270" r:id="rId11"/>
    <p:sldId id="271" r:id="rId12"/>
    <p:sldId id="272" r:id="rId13"/>
    <p:sldId id="273" r:id="rId14"/>
    <p:sldId id="275" r:id="rId15"/>
    <p:sldId id="264" r:id="rId16"/>
    <p:sldId id="265" r:id="rId17"/>
    <p:sldId id="267" r:id="rId18"/>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Play" panose="020B0604020202020204" charset="0"/>
      <p:regular r:id="rId25"/>
      <p:bold r:id="rId26"/>
    </p:embeddedFont>
  </p:embeddedFont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F0F0"/>
    <a:srgbClr val="F0E465"/>
    <a:srgbClr val="000000"/>
    <a:srgbClr val="FFFFFF"/>
    <a:srgbClr val="5D5E6A"/>
    <a:srgbClr val="434342"/>
    <a:srgbClr val="2C2C2C"/>
    <a:srgbClr val="F2F2F2"/>
    <a:srgbClr val="938BA4"/>
    <a:srgbClr val="267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6" autoAdjust="0"/>
    <p:restoredTop sz="94660"/>
  </p:normalViewPr>
  <p:slideViewPr>
    <p:cSldViewPr snapToGrid="0">
      <p:cViewPr varScale="1">
        <p:scale>
          <a:sx n="77" d="100"/>
          <a:sy n="77" d="100"/>
        </p:scale>
        <p:origin x="126" y="8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871093E6-A680-495F-BB42-22CBA38539F7}" type="datetimeFigureOut">
              <a:rPr lang="it-IT" smtClean="0"/>
              <a:t>20/09/2022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0796999-0ECC-4A36-8FC1-901FEB5D6DC1}" type="slidenum">
              <a:rPr lang="it-IT" smtClean="0"/>
              <a:t>‹N›</a:t>
            </a:fld>
            <a:endParaRPr lang="it-IT"/>
          </a:p>
        </p:txBody>
      </p:sp>
    </p:spTree>
    <p:extLst>
      <p:ext uri="{BB962C8B-B14F-4D97-AF65-F5344CB8AC3E}">
        <p14:creationId xmlns:p14="http://schemas.microsoft.com/office/powerpoint/2010/main" val="2487736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71093E6-A680-495F-BB42-22CBA38539F7}" type="datetimeFigureOut">
              <a:rPr lang="it-IT" smtClean="0"/>
              <a:t>20/09/2022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0796999-0ECC-4A36-8FC1-901FEB5D6DC1}" type="slidenum">
              <a:rPr lang="it-IT" smtClean="0"/>
              <a:t>‹N›</a:t>
            </a:fld>
            <a:endParaRPr lang="it-IT"/>
          </a:p>
        </p:txBody>
      </p:sp>
    </p:spTree>
    <p:extLst>
      <p:ext uri="{BB962C8B-B14F-4D97-AF65-F5344CB8AC3E}">
        <p14:creationId xmlns:p14="http://schemas.microsoft.com/office/powerpoint/2010/main" val="2843309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2"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2"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71093E6-A680-495F-BB42-22CBA38539F7}" type="datetimeFigureOut">
              <a:rPr lang="it-IT" smtClean="0"/>
              <a:t>20/09/2022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0796999-0ECC-4A36-8FC1-901FEB5D6DC1}" type="slidenum">
              <a:rPr lang="it-IT" smtClean="0"/>
              <a:t>‹N›</a:t>
            </a:fld>
            <a:endParaRPr lang="it-IT"/>
          </a:p>
        </p:txBody>
      </p:sp>
    </p:spTree>
    <p:extLst>
      <p:ext uri="{BB962C8B-B14F-4D97-AF65-F5344CB8AC3E}">
        <p14:creationId xmlns:p14="http://schemas.microsoft.com/office/powerpoint/2010/main" val="57313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71093E6-A680-495F-BB42-22CBA38539F7}" type="datetimeFigureOut">
              <a:rPr lang="it-IT" smtClean="0"/>
              <a:t>20/09/2022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0796999-0ECC-4A36-8FC1-901FEB5D6DC1}" type="slidenum">
              <a:rPr lang="it-IT" smtClean="0"/>
              <a:t>‹N›</a:t>
            </a:fld>
            <a:endParaRPr lang="it-IT"/>
          </a:p>
        </p:txBody>
      </p:sp>
    </p:spTree>
    <p:extLst>
      <p:ext uri="{BB962C8B-B14F-4D97-AF65-F5344CB8AC3E}">
        <p14:creationId xmlns:p14="http://schemas.microsoft.com/office/powerpoint/2010/main" val="3744273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1" y="1709742"/>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871093E6-A680-495F-BB42-22CBA38539F7}" type="datetimeFigureOut">
              <a:rPr lang="it-IT" smtClean="0"/>
              <a:t>20/09/2022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0796999-0ECC-4A36-8FC1-901FEB5D6DC1}" type="slidenum">
              <a:rPr lang="it-IT" smtClean="0"/>
              <a:t>‹N›</a:t>
            </a:fld>
            <a:endParaRPr lang="it-IT"/>
          </a:p>
        </p:txBody>
      </p:sp>
    </p:spTree>
    <p:extLst>
      <p:ext uri="{BB962C8B-B14F-4D97-AF65-F5344CB8AC3E}">
        <p14:creationId xmlns:p14="http://schemas.microsoft.com/office/powerpoint/2010/main" val="2463731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871093E6-A680-495F-BB42-22CBA38539F7}" type="datetimeFigureOut">
              <a:rPr lang="it-IT" smtClean="0"/>
              <a:t>20/09/2022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0796999-0ECC-4A36-8FC1-901FEB5D6DC1}" type="slidenum">
              <a:rPr lang="it-IT" smtClean="0"/>
              <a:t>‹N›</a:t>
            </a:fld>
            <a:endParaRPr lang="it-IT"/>
          </a:p>
        </p:txBody>
      </p:sp>
    </p:spTree>
    <p:extLst>
      <p:ext uri="{BB962C8B-B14F-4D97-AF65-F5344CB8AC3E}">
        <p14:creationId xmlns:p14="http://schemas.microsoft.com/office/powerpoint/2010/main" val="24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9"/>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9"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2"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871093E6-A680-495F-BB42-22CBA38539F7}" type="datetimeFigureOut">
              <a:rPr lang="it-IT" smtClean="0"/>
              <a:t>20/09/2022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0796999-0ECC-4A36-8FC1-901FEB5D6DC1}" type="slidenum">
              <a:rPr lang="it-IT" smtClean="0"/>
              <a:t>‹N›</a:t>
            </a:fld>
            <a:endParaRPr lang="it-IT"/>
          </a:p>
        </p:txBody>
      </p:sp>
    </p:spTree>
    <p:extLst>
      <p:ext uri="{BB962C8B-B14F-4D97-AF65-F5344CB8AC3E}">
        <p14:creationId xmlns:p14="http://schemas.microsoft.com/office/powerpoint/2010/main" val="2138819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871093E6-A680-495F-BB42-22CBA38539F7}" type="datetimeFigureOut">
              <a:rPr lang="it-IT" smtClean="0"/>
              <a:t>20/09/2022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0796999-0ECC-4A36-8FC1-901FEB5D6DC1}" type="slidenum">
              <a:rPr lang="it-IT" smtClean="0"/>
              <a:t>‹N›</a:t>
            </a:fld>
            <a:endParaRPr lang="it-IT"/>
          </a:p>
        </p:txBody>
      </p:sp>
    </p:spTree>
    <p:extLst>
      <p:ext uri="{BB962C8B-B14F-4D97-AF65-F5344CB8AC3E}">
        <p14:creationId xmlns:p14="http://schemas.microsoft.com/office/powerpoint/2010/main" val="3996931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71093E6-A680-495F-BB42-22CBA38539F7}" type="datetimeFigureOut">
              <a:rPr lang="it-IT" smtClean="0"/>
              <a:t>20/09/2022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0796999-0ECC-4A36-8FC1-901FEB5D6DC1}" type="slidenum">
              <a:rPr lang="it-IT" smtClean="0"/>
              <a:t>‹N›</a:t>
            </a:fld>
            <a:endParaRPr lang="it-IT"/>
          </a:p>
        </p:txBody>
      </p:sp>
    </p:spTree>
    <p:extLst>
      <p:ext uri="{BB962C8B-B14F-4D97-AF65-F5344CB8AC3E}">
        <p14:creationId xmlns:p14="http://schemas.microsoft.com/office/powerpoint/2010/main" val="3255694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71093E6-A680-495F-BB42-22CBA38539F7}" type="datetimeFigureOut">
              <a:rPr lang="it-IT" smtClean="0"/>
              <a:t>20/09/2022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0796999-0ECC-4A36-8FC1-901FEB5D6DC1}" type="slidenum">
              <a:rPr lang="it-IT" smtClean="0"/>
              <a:t>‹N›</a:t>
            </a:fld>
            <a:endParaRPr lang="it-IT"/>
          </a:p>
        </p:txBody>
      </p:sp>
    </p:spTree>
    <p:extLst>
      <p:ext uri="{BB962C8B-B14F-4D97-AF65-F5344CB8AC3E}">
        <p14:creationId xmlns:p14="http://schemas.microsoft.com/office/powerpoint/2010/main" val="3633962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71093E6-A680-495F-BB42-22CBA38539F7}" type="datetimeFigureOut">
              <a:rPr lang="it-IT" smtClean="0"/>
              <a:t>20/09/2022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0796999-0ECC-4A36-8FC1-901FEB5D6DC1}" type="slidenum">
              <a:rPr lang="it-IT" smtClean="0"/>
              <a:t>‹N›</a:t>
            </a:fld>
            <a:endParaRPr lang="it-IT"/>
          </a:p>
        </p:txBody>
      </p:sp>
    </p:spTree>
    <p:extLst>
      <p:ext uri="{BB962C8B-B14F-4D97-AF65-F5344CB8AC3E}">
        <p14:creationId xmlns:p14="http://schemas.microsoft.com/office/powerpoint/2010/main" val="2647920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093E6-A680-495F-BB42-22CBA38539F7}" type="datetimeFigureOut">
              <a:rPr lang="it-IT" smtClean="0"/>
              <a:t>20/09/2022</a:t>
            </a:fld>
            <a:endParaRPr lang="it-IT"/>
          </a:p>
        </p:txBody>
      </p:sp>
      <p:sp>
        <p:nvSpPr>
          <p:cNvPr id="5" name="Segnaposto piè di pagina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796999-0ECC-4A36-8FC1-901FEB5D6DC1}" type="slidenum">
              <a:rPr lang="it-IT" smtClean="0"/>
              <a:t>‹N›</a:t>
            </a:fld>
            <a:endParaRPr lang="it-IT"/>
          </a:p>
        </p:txBody>
      </p:sp>
    </p:spTree>
    <p:extLst>
      <p:ext uri="{BB962C8B-B14F-4D97-AF65-F5344CB8AC3E}">
        <p14:creationId xmlns:p14="http://schemas.microsoft.com/office/powerpoint/2010/main" val="3956206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8.png"/><Relationship Id="rId3" Type="http://schemas.openxmlformats.org/officeDocument/2006/relationships/image" Target="../media/image48.jpg"/><Relationship Id="rId7" Type="http://schemas.openxmlformats.org/officeDocument/2006/relationships/image" Target="../media/image10.png"/><Relationship Id="rId12" Type="http://schemas.openxmlformats.org/officeDocument/2006/relationships/image" Target="../media/image27.png"/><Relationship Id="rId2" Type="http://schemas.openxmlformats.org/officeDocument/2006/relationships/image" Target="../media/image47.jp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50.jpg"/><Relationship Id="rId15" Type="http://schemas.openxmlformats.org/officeDocument/2006/relationships/image" Target="../media/image30.png"/><Relationship Id="rId10" Type="http://schemas.openxmlformats.org/officeDocument/2006/relationships/image" Target="../media/image13.png"/><Relationship Id="rId4" Type="http://schemas.openxmlformats.org/officeDocument/2006/relationships/image" Target="../media/image49.jpg"/><Relationship Id="rId9" Type="http://schemas.openxmlformats.org/officeDocument/2006/relationships/image" Target="../media/image12.png"/><Relationship Id="rId1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8.png"/><Relationship Id="rId3" Type="http://schemas.openxmlformats.org/officeDocument/2006/relationships/image" Target="../media/image52.jpg"/><Relationship Id="rId7" Type="http://schemas.openxmlformats.org/officeDocument/2006/relationships/image" Target="../media/image10.png"/><Relationship Id="rId12" Type="http://schemas.openxmlformats.org/officeDocument/2006/relationships/image" Target="../media/image27.png"/><Relationship Id="rId2" Type="http://schemas.openxmlformats.org/officeDocument/2006/relationships/image" Target="../media/image51.jp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54.jpg"/><Relationship Id="rId15" Type="http://schemas.openxmlformats.org/officeDocument/2006/relationships/image" Target="../media/image30.png"/><Relationship Id="rId10" Type="http://schemas.openxmlformats.org/officeDocument/2006/relationships/image" Target="../media/image13.png"/><Relationship Id="rId4" Type="http://schemas.openxmlformats.org/officeDocument/2006/relationships/image" Target="../media/image53.jpg"/><Relationship Id="rId9" Type="http://schemas.openxmlformats.org/officeDocument/2006/relationships/image" Target="../media/image12.png"/><Relationship Id="rId1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8.png"/><Relationship Id="rId3" Type="http://schemas.openxmlformats.org/officeDocument/2006/relationships/image" Target="../media/image56.jpg"/><Relationship Id="rId7" Type="http://schemas.openxmlformats.org/officeDocument/2006/relationships/image" Target="../media/image10.png"/><Relationship Id="rId12" Type="http://schemas.openxmlformats.org/officeDocument/2006/relationships/image" Target="../media/image27.png"/><Relationship Id="rId2" Type="http://schemas.openxmlformats.org/officeDocument/2006/relationships/image" Target="../media/image55.jp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58.jpg"/><Relationship Id="rId15" Type="http://schemas.openxmlformats.org/officeDocument/2006/relationships/image" Target="../media/image30.png"/><Relationship Id="rId10" Type="http://schemas.openxmlformats.org/officeDocument/2006/relationships/image" Target="../media/image13.png"/><Relationship Id="rId4" Type="http://schemas.openxmlformats.org/officeDocument/2006/relationships/image" Target="../media/image57.jpg"/><Relationship Id="rId9" Type="http://schemas.openxmlformats.org/officeDocument/2006/relationships/image" Target="../media/image12.png"/><Relationship Id="rId1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60.png"/><Relationship Id="rId7" Type="http://schemas.openxmlformats.org/officeDocument/2006/relationships/image" Target="../media/image63.jpg"/><Relationship Id="rId12" Type="http://schemas.openxmlformats.org/officeDocument/2006/relationships/image" Target="../media/image13.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2.jpg"/><Relationship Id="rId11" Type="http://schemas.openxmlformats.org/officeDocument/2006/relationships/image" Target="../media/image12.png"/><Relationship Id="rId5" Type="http://schemas.openxmlformats.org/officeDocument/2006/relationships/image" Target="../media/image61.jpg"/><Relationship Id="rId10" Type="http://schemas.openxmlformats.org/officeDocument/2006/relationships/image" Target="../media/image11.png"/><Relationship Id="rId4" Type="http://schemas.openxmlformats.org/officeDocument/2006/relationships/image" Target="../media/image20.pn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13.png"/><Relationship Id="rId2" Type="http://schemas.openxmlformats.org/officeDocument/2006/relationships/image" Target="../media/image64.png"/><Relationship Id="rId16"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68.png"/><Relationship Id="rId11" Type="http://schemas.openxmlformats.org/officeDocument/2006/relationships/image" Target="../media/image12.png"/><Relationship Id="rId5" Type="http://schemas.openxmlformats.org/officeDocument/2006/relationships/image" Target="../media/image67.png"/><Relationship Id="rId15" Type="http://schemas.openxmlformats.org/officeDocument/2006/relationships/image" Target="../media/image71.png"/><Relationship Id="rId10" Type="http://schemas.openxmlformats.org/officeDocument/2006/relationships/image" Target="../media/image11.png"/><Relationship Id="rId4" Type="http://schemas.openxmlformats.org/officeDocument/2006/relationships/image" Target="../media/image66.png"/><Relationship Id="rId9" Type="http://schemas.openxmlformats.org/officeDocument/2006/relationships/image" Target="../media/image10.png"/><Relationship Id="rId14" Type="http://schemas.openxmlformats.org/officeDocument/2006/relationships/image" Target="../media/image70.pn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8.jpg"/><Relationship Id="rId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73.pn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5.jpg"/><Relationship Id="rId7" Type="http://schemas.openxmlformats.org/officeDocument/2006/relationships/image" Target="../media/image12.png"/><Relationship Id="rId12" Type="http://schemas.openxmlformats.org/officeDocument/2006/relationships/image" Target="../media/image78.png"/><Relationship Id="rId2" Type="http://schemas.openxmlformats.org/officeDocument/2006/relationships/image" Target="../media/image74.jp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77.png"/><Relationship Id="rId5" Type="http://schemas.openxmlformats.org/officeDocument/2006/relationships/image" Target="../media/image10.png"/><Relationship Id="rId10" Type="http://schemas.openxmlformats.org/officeDocument/2006/relationships/image" Target="../media/image76.png"/><Relationship Id="rId4" Type="http://schemas.openxmlformats.org/officeDocument/2006/relationships/image" Target="../media/image9.png"/><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0.png"/><Relationship Id="rId5" Type="http://schemas.openxmlformats.org/officeDocument/2006/relationships/image" Target="../media/image12.png"/><Relationship Id="rId10" Type="http://schemas.openxmlformats.org/officeDocument/2006/relationships/image" Target="../media/image19.jpeg"/><Relationship Id="rId4" Type="http://schemas.openxmlformats.org/officeDocument/2006/relationships/image" Target="../media/image11.png"/><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6.png"/><Relationship Id="rId5" Type="http://schemas.openxmlformats.org/officeDocument/2006/relationships/image" Target="../media/image12.png"/><Relationship Id="rId10" Type="http://schemas.openxmlformats.org/officeDocument/2006/relationships/image" Target="../media/image25.png"/><Relationship Id="rId4" Type="http://schemas.openxmlformats.org/officeDocument/2006/relationships/image" Target="../media/image11.png"/><Relationship Id="rId9" Type="http://schemas.openxmlformats.org/officeDocument/2006/relationships/image" Target="../media/image24.jpe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jp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31.jp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30.png"/><Relationship Id="rId5" Type="http://schemas.openxmlformats.org/officeDocument/2006/relationships/image" Target="../media/image12.png"/><Relationship Id="rId15" Type="http://schemas.openxmlformats.org/officeDocument/2006/relationships/image" Target="../media/image34.jpg"/><Relationship Id="rId10" Type="http://schemas.openxmlformats.org/officeDocument/2006/relationships/image" Target="../media/image29.png"/><Relationship Id="rId4" Type="http://schemas.openxmlformats.org/officeDocument/2006/relationships/image" Target="../media/image11.png"/><Relationship Id="rId9" Type="http://schemas.openxmlformats.org/officeDocument/2006/relationships/image" Target="../media/image28.png"/><Relationship Id="rId14" Type="http://schemas.openxmlformats.org/officeDocument/2006/relationships/image" Target="../media/image33.jp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6.jp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35.jp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30.png"/><Relationship Id="rId5" Type="http://schemas.openxmlformats.org/officeDocument/2006/relationships/image" Target="../media/image12.png"/><Relationship Id="rId15" Type="http://schemas.openxmlformats.org/officeDocument/2006/relationships/image" Target="../media/image38.jpg"/><Relationship Id="rId10" Type="http://schemas.openxmlformats.org/officeDocument/2006/relationships/image" Target="../media/image29.png"/><Relationship Id="rId4" Type="http://schemas.openxmlformats.org/officeDocument/2006/relationships/image" Target="../media/image11.png"/><Relationship Id="rId9" Type="http://schemas.openxmlformats.org/officeDocument/2006/relationships/image" Target="../media/image28.png"/><Relationship Id="rId14" Type="http://schemas.openxmlformats.org/officeDocument/2006/relationships/image" Target="../media/image37.jp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8.png"/><Relationship Id="rId3" Type="http://schemas.openxmlformats.org/officeDocument/2006/relationships/image" Target="../media/image40.jpg"/><Relationship Id="rId7" Type="http://schemas.openxmlformats.org/officeDocument/2006/relationships/image" Target="../media/image10.png"/><Relationship Id="rId12" Type="http://schemas.openxmlformats.org/officeDocument/2006/relationships/image" Target="../media/image27.png"/><Relationship Id="rId2" Type="http://schemas.openxmlformats.org/officeDocument/2006/relationships/image" Target="../media/image39.jp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42.jpg"/><Relationship Id="rId15" Type="http://schemas.openxmlformats.org/officeDocument/2006/relationships/image" Target="../media/image30.png"/><Relationship Id="rId10" Type="http://schemas.openxmlformats.org/officeDocument/2006/relationships/image" Target="../media/image13.png"/><Relationship Id="rId4" Type="http://schemas.openxmlformats.org/officeDocument/2006/relationships/image" Target="../media/image41.jpg"/><Relationship Id="rId9" Type="http://schemas.openxmlformats.org/officeDocument/2006/relationships/image" Target="../media/image12.png"/><Relationship Id="rId1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8.png"/><Relationship Id="rId3" Type="http://schemas.openxmlformats.org/officeDocument/2006/relationships/image" Target="../media/image44.jpg"/><Relationship Id="rId7" Type="http://schemas.openxmlformats.org/officeDocument/2006/relationships/image" Target="../media/image10.png"/><Relationship Id="rId12" Type="http://schemas.openxmlformats.org/officeDocument/2006/relationships/image" Target="../media/image27.png"/><Relationship Id="rId2" Type="http://schemas.openxmlformats.org/officeDocument/2006/relationships/image" Target="../media/image43.jp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46.jpg"/><Relationship Id="rId15" Type="http://schemas.openxmlformats.org/officeDocument/2006/relationships/image" Target="../media/image30.png"/><Relationship Id="rId10" Type="http://schemas.openxmlformats.org/officeDocument/2006/relationships/image" Target="../media/image13.png"/><Relationship Id="rId4" Type="http://schemas.openxmlformats.org/officeDocument/2006/relationships/image" Target="../media/image45.jpg"/><Relationship Id="rId9" Type="http://schemas.openxmlformats.org/officeDocument/2006/relationships/image" Target="../media/image12.png"/><Relationship Id="rId1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DE24785D-3E63-4609-8E5A-68E8C69F6B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5532" y="162562"/>
            <a:ext cx="795799" cy="622800"/>
          </a:xfrm>
          <a:prstGeom prst="rect">
            <a:avLst/>
          </a:prstGeom>
        </p:spPr>
      </p:pic>
      <p:sp>
        <p:nvSpPr>
          <p:cNvPr id="5" name="Rettangolo 4"/>
          <p:cNvSpPr/>
          <p:nvPr/>
        </p:nvSpPr>
        <p:spPr>
          <a:xfrm>
            <a:off x="-1" y="2"/>
            <a:ext cx="12192001" cy="948267"/>
          </a:xfrm>
          <a:prstGeom prst="rect">
            <a:avLst/>
          </a:prstGeom>
          <a:solidFill>
            <a:srgbClr val="267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2" y="5909735"/>
            <a:ext cx="12192001" cy="948267"/>
          </a:xfrm>
          <a:prstGeom prst="rect">
            <a:avLst/>
          </a:prstGeom>
          <a:solidFill>
            <a:srgbClr val="2C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CasellaDiTesto 23"/>
          <p:cNvSpPr txBox="1"/>
          <p:nvPr/>
        </p:nvSpPr>
        <p:spPr>
          <a:xfrm>
            <a:off x="-1" y="6199144"/>
            <a:ext cx="12192000" cy="400110"/>
          </a:xfrm>
          <a:prstGeom prst="rect">
            <a:avLst/>
          </a:prstGeom>
          <a:noFill/>
        </p:spPr>
        <p:txBody>
          <a:bodyPr wrap="square" rtlCol="0">
            <a:spAutoFit/>
          </a:bodyPr>
          <a:lstStyle/>
          <a:p>
            <a:pPr algn="ctr"/>
            <a:r>
              <a:rPr lang="it-IT" sz="1000" dirty="0">
                <a:solidFill>
                  <a:schemeClr val="bg1"/>
                </a:solidFill>
                <a:latin typeface="Play" panose="020B0000000000000000" pitchFamily="34" charset="0"/>
              </a:rPr>
              <a:t>Entreprise </a:t>
            </a:r>
            <a:r>
              <a:rPr lang="it-IT" sz="1000" dirty="0" err="1">
                <a:solidFill>
                  <a:schemeClr val="bg1"/>
                </a:solidFill>
                <a:latin typeface="Play" panose="020B0000000000000000" pitchFamily="34" charset="0"/>
              </a:rPr>
              <a:t>certifiée</a:t>
            </a:r>
            <a:r>
              <a:rPr lang="it-IT" sz="1000" dirty="0">
                <a:solidFill>
                  <a:schemeClr val="bg1"/>
                </a:solidFill>
                <a:latin typeface="Play" panose="020B0000000000000000" pitchFamily="34" charset="0"/>
              </a:rPr>
              <a:t> ISO 9001:2015 – ISO 14001:2015 – ISO 45001:2015</a:t>
            </a:r>
          </a:p>
          <a:p>
            <a:pPr algn="ctr"/>
            <a:r>
              <a:rPr lang="it-IT" sz="1000" dirty="0" err="1">
                <a:solidFill>
                  <a:schemeClr val="bg1"/>
                </a:solidFill>
                <a:latin typeface="Play" panose="020B0000000000000000" pitchFamily="34" charset="0"/>
              </a:rPr>
              <a:t>Certifications</a:t>
            </a:r>
            <a:r>
              <a:rPr lang="it-IT" sz="1000" dirty="0">
                <a:solidFill>
                  <a:schemeClr val="bg1"/>
                </a:solidFill>
                <a:latin typeface="Play" panose="020B0000000000000000" pitchFamily="34" charset="0"/>
              </a:rPr>
              <a:t> N° ER-0274/2006 – GA-2012/0248 – SST-0064/2019</a:t>
            </a:r>
          </a:p>
        </p:txBody>
      </p:sp>
      <p:sp>
        <p:nvSpPr>
          <p:cNvPr id="3" name="Sottotitolo 2"/>
          <p:cNvSpPr>
            <a:spLocks noGrp="1"/>
          </p:cNvSpPr>
          <p:nvPr>
            <p:ph type="subTitle" idx="1"/>
          </p:nvPr>
        </p:nvSpPr>
        <p:spPr>
          <a:xfrm>
            <a:off x="1" y="4563535"/>
            <a:ext cx="12192000" cy="694267"/>
          </a:xfrm>
        </p:spPr>
        <p:txBody>
          <a:bodyPr>
            <a:normAutofit/>
          </a:bodyPr>
          <a:lstStyle/>
          <a:p>
            <a:r>
              <a:rPr lang="it-IT" sz="1600" dirty="0">
                <a:solidFill>
                  <a:srgbClr val="2C2C2C"/>
                </a:solidFill>
                <a:latin typeface="Play" panose="020B0000000000000000" pitchFamily="34" charset="0"/>
              </a:rPr>
              <a:t>SIÈGE SOCIAL: VIA NOVARA 166, 28069 TRECATE (NO) – TEL:  +39.0321/784111 – FAX:  +39.0321/784150</a:t>
            </a:r>
          </a:p>
          <a:p>
            <a:r>
              <a:rPr lang="it-IT" sz="1600" dirty="0">
                <a:solidFill>
                  <a:srgbClr val="2C2C2C"/>
                </a:solidFill>
                <a:latin typeface="Play" panose="020B0000000000000000" pitchFamily="34" charset="0"/>
              </a:rPr>
              <a:t>SIÈGE ADMINISTRATIF: VIA G. FERRARIS 13, 43036 FIDENZA (PR) – TEL: +39.0524/530259 – FAX: +39.0524/530142</a:t>
            </a: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3683" y="1870720"/>
            <a:ext cx="6744641" cy="2025415"/>
          </a:xfrm>
          <a:prstGeom prst="rect">
            <a:avLst/>
          </a:prstGeom>
        </p:spPr>
      </p:pic>
      <p:sp>
        <p:nvSpPr>
          <p:cNvPr id="11" name="CasellaDiTesto 10"/>
          <p:cNvSpPr txBox="1"/>
          <p:nvPr/>
        </p:nvSpPr>
        <p:spPr>
          <a:xfrm>
            <a:off x="381002" y="6214534"/>
            <a:ext cx="2342679" cy="369332"/>
          </a:xfrm>
          <a:prstGeom prst="rect">
            <a:avLst/>
          </a:prstGeom>
          <a:noFill/>
        </p:spPr>
        <p:txBody>
          <a:bodyPr wrap="square" rtlCol="0">
            <a:spAutoFit/>
          </a:bodyPr>
          <a:lstStyle/>
          <a:p>
            <a:r>
              <a:rPr lang="it-IT" dirty="0">
                <a:solidFill>
                  <a:srgbClr val="267CFF"/>
                </a:solidFill>
                <a:latin typeface="Play" panose="020B0000000000000000" pitchFamily="34" charset="0"/>
              </a:rPr>
              <a:t>info@ciiguatellispa.it</a:t>
            </a:r>
          </a:p>
        </p:txBody>
      </p:sp>
      <p:sp>
        <p:nvSpPr>
          <p:cNvPr id="12" name="CasellaDiTesto 11"/>
          <p:cNvSpPr txBox="1"/>
          <p:nvPr/>
        </p:nvSpPr>
        <p:spPr>
          <a:xfrm>
            <a:off x="9468324" y="6214534"/>
            <a:ext cx="2342679" cy="369332"/>
          </a:xfrm>
          <a:prstGeom prst="rect">
            <a:avLst/>
          </a:prstGeom>
          <a:noFill/>
        </p:spPr>
        <p:txBody>
          <a:bodyPr wrap="square" rtlCol="0">
            <a:spAutoFit/>
          </a:bodyPr>
          <a:lstStyle/>
          <a:p>
            <a:r>
              <a:rPr lang="it-IT" dirty="0">
                <a:solidFill>
                  <a:srgbClr val="267CFF"/>
                </a:solidFill>
                <a:latin typeface="Play" panose="020B0000000000000000" pitchFamily="34" charset="0"/>
              </a:rPr>
              <a:t>www.ciiguatellispa.it</a:t>
            </a:r>
          </a:p>
        </p:txBody>
      </p:sp>
      <p:pic>
        <p:nvPicPr>
          <p:cNvPr id="26" name="Immagine 25"/>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105997" y="32380"/>
            <a:ext cx="977737" cy="883497"/>
          </a:xfrm>
          <a:prstGeom prst="rect">
            <a:avLst/>
          </a:prstGeom>
        </p:spPr>
      </p:pic>
      <p:pic>
        <p:nvPicPr>
          <p:cNvPr id="2" name="Immagine 1">
            <a:extLst>
              <a:ext uri="{FF2B5EF4-FFF2-40B4-BE49-F238E27FC236}">
                <a16:creationId xmlns:a16="http://schemas.microsoft.com/office/drawing/2014/main" id="{A89457D6-D87A-69DF-DB3B-7369B072B3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1362" y="113198"/>
            <a:ext cx="791999" cy="720000"/>
          </a:xfrm>
          <a:prstGeom prst="rect">
            <a:avLst/>
          </a:prstGeom>
        </p:spPr>
      </p:pic>
      <p:pic>
        <p:nvPicPr>
          <p:cNvPr id="6" name="Immagine 5">
            <a:extLst>
              <a:ext uri="{FF2B5EF4-FFF2-40B4-BE49-F238E27FC236}">
                <a16:creationId xmlns:a16="http://schemas.microsoft.com/office/drawing/2014/main" id="{FD28F3D6-3E15-89CE-F1A4-E9C7055336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1880" y="56939"/>
            <a:ext cx="460665" cy="832527"/>
          </a:xfrm>
          <a:prstGeom prst="rect">
            <a:avLst/>
          </a:prstGeom>
        </p:spPr>
      </p:pic>
      <p:pic>
        <p:nvPicPr>
          <p:cNvPr id="7" name="Immagine 6">
            <a:extLst>
              <a:ext uri="{FF2B5EF4-FFF2-40B4-BE49-F238E27FC236}">
                <a16:creationId xmlns:a16="http://schemas.microsoft.com/office/drawing/2014/main" id="{8CD04E8C-A51C-5700-66D5-2461B5AE3B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89163" y="113198"/>
            <a:ext cx="1783681" cy="498932"/>
          </a:xfrm>
          <a:prstGeom prst="rect">
            <a:avLst/>
          </a:prstGeom>
        </p:spPr>
      </p:pic>
      <p:pic>
        <p:nvPicPr>
          <p:cNvPr id="10" name="Immagine 9">
            <a:extLst>
              <a:ext uri="{FF2B5EF4-FFF2-40B4-BE49-F238E27FC236}">
                <a16:creationId xmlns:a16="http://schemas.microsoft.com/office/drawing/2014/main" id="{672D6CF9-39A7-FCE0-1F30-D1B27695E195}"/>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267394" y="57866"/>
            <a:ext cx="463168" cy="831600"/>
          </a:xfrm>
          <a:prstGeom prst="rect">
            <a:avLst/>
          </a:prstGeom>
        </p:spPr>
      </p:pic>
      <p:pic>
        <p:nvPicPr>
          <p:cNvPr id="13" name="Immagine 12">
            <a:extLst>
              <a:ext uri="{FF2B5EF4-FFF2-40B4-BE49-F238E27FC236}">
                <a16:creationId xmlns:a16="http://schemas.microsoft.com/office/drawing/2014/main" id="{4EBB211F-EE8A-1190-7E59-10F458E15E63}"/>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0136897" y="57866"/>
            <a:ext cx="981288" cy="831600"/>
          </a:xfrm>
          <a:prstGeom prst="rect">
            <a:avLst/>
          </a:prstGeom>
        </p:spPr>
      </p:pic>
    </p:spTree>
    <p:extLst>
      <p:ext uri="{BB962C8B-B14F-4D97-AF65-F5344CB8AC3E}">
        <p14:creationId xmlns:p14="http://schemas.microsoft.com/office/powerpoint/2010/main" val="1823790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048" y="4200634"/>
            <a:ext cx="2574000" cy="1580526"/>
          </a:xfrm>
          <a:prstGeom prst="rect">
            <a:avLst/>
          </a:prstGeom>
        </p:spPr>
      </p:pic>
      <p:pic>
        <p:nvPicPr>
          <p:cNvPr id="10" name="Immagin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998" y="4200634"/>
            <a:ext cx="2574000" cy="1580526"/>
          </a:xfrm>
          <a:prstGeom prst="rect">
            <a:avLst/>
          </a:prstGeom>
        </p:spPr>
      </p:pic>
      <p:pic>
        <p:nvPicPr>
          <p:cNvPr id="11" name="Immagin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1497" y="4204449"/>
            <a:ext cx="2574000" cy="1580526"/>
          </a:xfrm>
          <a:prstGeom prst="rect">
            <a:avLst/>
          </a:prstGeom>
        </p:spPr>
      </p:pic>
      <p:pic>
        <p:nvPicPr>
          <p:cNvPr id="12" name="Immagin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1247" y="4204449"/>
            <a:ext cx="2574000" cy="1580526"/>
          </a:xfrm>
          <a:prstGeom prst="rect">
            <a:avLst/>
          </a:prstGeom>
        </p:spPr>
      </p:pic>
      <p:sp>
        <p:nvSpPr>
          <p:cNvPr id="5" name="Rettangolo 4"/>
          <p:cNvSpPr/>
          <p:nvPr/>
        </p:nvSpPr>
        <p:spPr>
          <a:xfrm>
            <a:off x="-1" y="1"/>
            <a:ext cx="12192001" cy="110068"/>
          </a:xfrm>
          <a:prstGeom prst="rect">
            <a:avLst/>
          </a:prstGeom>
          <a:solidFill>
            <a:srgbClr val="267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901" y="222189"/>
            <a:ext cx="1965913" cy="576000"/>
          </a:xfrm>
          <a:prstGeom prst="rect">
            <a:avLst/>
          </a:prstGeom>
        </p:spPr>
      </p:pic>
      <p:sp>
        <p:nvSpPr>
          <p:cNvPr id="16" name="Ovale 15"/>
          <p:cNvSpPr/>
          <p:nvPr/>
        </p:nvSpPr>
        <p:spPr>
          <a:xfrm>
            <a:off x="8649488"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94314" y="364070"/>
            <a:ext cx="288100" cy="296332"/>
          </a:xfrm>
          <a:prstGeom prst="rect">
            <a:avLst/>
          </a:prstGeom>
        </p:spPr>
      </p:pic>
      <p:sp>
        <p:nvSpPr>
          <p:cNvPr id="18" name="Ovale 17"/>
          <p:cNvSpPr/>
          <p:nvPr/>
        </p:nvSpPr>
        <p:spPr>
          <a:xfrm>
            <a:off x="1074122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p:cNvSpPr/>
          <p:nvPr/>
        </p:nvSpPr>
        <p:spPr>
          <a:xfrm>
            <a:off x="11438468" y="22218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a:off x="10043979"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p:cNvSpPr/>
          <p:nvPr/>
        </p:nvSpPr>
        <p:spPr>
          <a:xfrm>
            <a:off x="9346733" y="222188"/>
            <a:ext cx="576000" cy="576000"/>
          </a:xfrm>
          <a:prstGeom prst="ellipse">
            <a:avLst/>
          </a:prstGeom>
          <a:solidFill>
            <a:srgbClr val="F0E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a:blip r:embed="rId8">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9491233" y="364069"/>
            <a:ext cx="287000" cy="295200"/>
          </a:xfrm>
          <a:prstGeom prst="rect">
            <a:avLst/>
          </a:prstGeom>
        </p:spPr>
      </p:pic>
      <p:pic>
        <p:nvPicPr>
          <p:cNvPr id="23" name="Immagin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82968" y="369923"/>
            <a:ext cx="287000" cy="295200"/>
          </a:xfrm>
          <a:prstGeom prst="rect">
            <a:avLst/>
          </a:prstGeom>
        </p:spPr>
      </p:pic>
      <p:pic>
        <p:nvPicPr>
          <p:cNvPr id="25" name="Immagine 24"/>
          <p:cNvPicPr>
            <a:picLocks noChangeAspect="1"/>
          </p:cNvPicPr>
          <p:nvPr/>
        </p:nvPicPr>
        <p:blipFill>
          <a:blip r:embed="rId10"/>
          <a:stretch>
            <a:fillRect/>
          </a:stretch>
        </p:blipFill>
        <p:spPr>
          <a:xfrm>
            <a:off x="10885723" y="367828"/>
            <a:ext cx="287000" cy="295200"/>
          </a:xfrm>
          <a:prstGeom prst="rect">
            <a:avLst/>
          </a:prstGeom>
        </p:spPr>
      </p:pic>
      <p:pic>
        <p:nvPicPr>
          <p:cNvPr id="26" name="Immagine 25"/>
          <p:cNvPicPr>
            <a:picLocks noChangeAspect="1"/>
          </p:cNvPicPr>
          <p:nvPr/>
        </p:nvPicPr>
        <p:blipFill>
          <a:blip r:embed="rId11"/>
          <a:stretch>
            <a:fillRect/>
          </a:stretch>
        </p:blipFill>
        <p:spPr>
          <a:xfrm>
            <a:off x="10188479" y="362588"/>
            <a:ext cx="287000" cy="295200"/>
          </a:xfrm>
          <a:prstGeom prst="rect">
            <a:avLst/>
          </a:prstGeom>
        </p:spPr>
      </p:pic>
      <p:sp>
        <p:nvSpPr>
          <p:cNvPr id="3" name="CasellaDiTesto 2"/>
          <p:cNvSpPr txBox="1"/>
          <p:nvPr/>
        </p:nvSpPr>
        <p:spPr>
          <a:xfrm>
            <a:off x="1" y="999068"/>
            <a:ext cx="12192000" cy="400110"/>
          </a:xfrm>
          <a:prstGeom prst="rect">
            <a:avLst/>
          </a:prstGeom>
          <a:noFill/>
        </p:spPr>
        <p:txBody>
          <a:bodyPr wrap="square" rtlCol="0">
            <a:spAutoFit/>
          </a:bodyPr>
          <a:lstStyle/>
          <a:p>
            <a:pPr algn="ctr"/>
            <a:r>
              <a:rPr lang="fr-FR" sz="2000" b="1" dirty="0">
                <a:solidFill>
                  <a:srgbClr val="434342"/>
                </a:solidFill>
                <a:latin typeface="Play" panose="020B0000000000000000" pitchFamily="34" charset="0"/>
              </a:rPr>
              <a:t>RESTAURATION DU FOND DU LIT DU RIO MEDRIO</a:t>
            </a:r>
          </a:p>
        </p:txBody>
      </p:sp>
      <p:cxnSp>
        <p:nvCxnSpPr>
          <p:cNvPr id="7" name="Connettore 1 6"/>
          <p:cNvCxnSpPr/>
          <p:nvPr/>
        </p:nvCxnSpPr>
        <p:spPr>
          <a:xfrm>
            <a:off x="3616993" y="1574799"/>
            <a:ext cx="495802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4" name="CasellaDiTesto 43"/>
          <p:cNvSpPr txBox="1"/>
          <p:nvPr/>
        </p:nvSpPr>
        <p:spPr>
          <a:xfrm>
            <a:off x="677048" y="3039732"/>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a:solidFill>
                  <a:srgbClr val="5D5E6A"/>
                </a:solidFill>
                <a:latin typeface="Play" panose="020B0000000000000000" pitchFamily="34" charset="0"/>
              </a:rPr>
              <a:t>S.A.R.P.O.M. S.r.l.</a:t>
            </a:r>
          </a:p>
        </p:txBody>
      </p:sp>
      <p:sp>
        <p:nvSpPr>
          <p:cNvPr id="46" name="CasellaDiTesto 45"/>
          <p:cNvSpPr txBox="1"/>
          <p:nvPr/>
        </p:nvSpPr>
        <p:spPr>
          <a:xfrm>
            <a:off x="2996229" y="3039732"/>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a:solidFill>
                  <a:srgbClr val="5D5E6A"/>
                </a:solidFill>
                <a:latin typeface="Play" panose="020B0000000000000000" pitchFamily="34" charset="0"/>
              </a:rPr>
              <a:t>Acqui Terme (AL) - Italie</a:t>
            </a:r>
          </a:p>
        </p:txBody>
      </p:sp>
      <p:sp>
        <p:nvSpPr>
          <p:cNvPr id="47" name="CasellaDiTesto 46"/>
          <p:cNvSpPr txBox="1"/>
          <p:nvPr/>
        </p:nvSpPr>
        <p:spPr>
          <a:xfrm>
            <a:off x="5315410" y="3039732"/>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a:solidFill>
                  <a:srgbClr val="5D5E6A"/>
                </a:solidFill>
                <a:latin typeface="Play" panose="020B0000000000000000" pitchFamily="34" charset="0"/>
              </a:rPr>
              <a:t>2013</a:t>
            </a:r>
          </a:p>
        </p:txBody>
      </p:sp>
      <p:sp>
        <p:nvSpPr>
          <p:cNvPr id="53" name="Ovale 52"/>
          <p:cNvSpPr/>
          <p:nvPr/>
        </p:nvSpPr>
        <p:spPr>
          <a:xfrm>
            <a:off x="1433047" y="176106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CasellaDiTesto 49"/>
          <p:cNvSpPr txBox="1"/>
          <p:nvPr/>
        </p:nvSpPr>
        <p:spPr>
          <a:xfrm>
            <a:off x="709280" y="2565717"/>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CLIENT</a:t>
            </a:r>
          </a:p>
        </p:txBody>
      </p:sp>
      <p:sp>
        <p:nvSpPr>
          <p:cNvPr id="54" name="Ovale 53"/>
          <p:cNvSpPr/>
          <p:nvPr/>
        </p:nvSpPr>
        <p:spPr>
          <a:xfrm>
            <a:off x="3752228" y="176106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CasellaDiTesto 50"/>
          <p:cNvSpPr txBox="1"/>
          <p:nvPr/>
        </p:nvSpPr>
        <p:spPr>
          <a:xfrm>
            <a:off x="3028461" y="2556509"/>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LOCALITÉ</a:t>
            </a:r>
          </a:p>
        </p:txBody>
      </p:sp>
      <p:sp>
        <p:nvSpPr>
          <p:cNvPr id="55" name="Ovale 54"/>
          <p:cNvSpPr/>
          <p:nvPr/>
        </p:nvSpPr>
        <p:spPr>
          <a:xfrm>
            <a:off x="6071409" y="176106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CasellaDiTesto 51"/>
          <p:cNvSpPr txBox="1"/>
          <p:nvPr/>
        </p:nvSpPr>
        <p:spPr>
          <a:xfrm>
            <a:off x="5348308" y="2556508"/>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PÉRIODE</a:t>
            </a:r>
          </a:p>
        </p:txBody>
      </p:sp>
      <p:sp>
        <p:nvSpPr>
          <p:cNvPr id="40" name="CasellaDiTesto 39"/>
          <p:cNvSpPr txBox="1"/>
          <p:nvPr/>
        </p:nvSpPr>
        <p:spPr>
          <a:xfrm>
            <a:off x="7634590" y="3039732"/>
            <a:ext cx="3890657" cy="461665"/>
          </a:xfrm>
          <a:prstGeom prst="rect">
            <a:avLst/>
          </a:prstGeom>
          <a:noFill/>
          <a:ln>
            <a:noFill/>
          </a:ln>
        </p:spPr>
        <p:txBody>
          <a:bodyPr wrap="square" rtlCol="0">
            <a:spAutoFit/>
          </a:bodyPr>
          <a:lstStyle/>
          <a:p>
            <a:pPr algn="ctr">
              <a:spcAft>
                <a:spcPts val="300"/>
              </a:spcAft>
              <a:buClr>
                <a:srgbClr val="267CFF"/>
              </a:buClr>
              <a:buSzPct val="140000"/>
            </a:pPr>
            <a:r>
              <a:rPr lang="fr-FR" sz="1200" dirty="0">
                <a:solidFill>
                  <a:srgbClr val="5D5E6A"/>
                </a:solidFill>
                <a:latin typeface="Play" panose="020B0000000000000000" pitchFamily="34" charset="0"/>
              </a:rPr>
              <a:t>Restauration du fond du lit du Rio </a:t>
            </a:r>
            <a:r>
              <a:rPr lang="fr-FR" sz="1200" dirty="0" err="1">
                <a:solidFill>
                  <a:srgbClr val="5D5E6A"/>
                </a:solidFill>
                <a:latin typeface="Play" panose="020B0000000000000000" pitchFamily="34" charset="0"/>
              </a:rPr>
              <a:t>Medrio</a:t>
            </a:r>
            <a:r>
              <a:rPr lang="fr-FR" sz="1200" dirty="0">
                <a:solidFill>
                  <a:srgbClr val="5D5E6A"/>
                </a:solidFill>
                <a:latin typeface="Play" panose="020B0000000000000000" pitchFamily="34" charset="0"/>
              </a:rPr>
              <a:t> pour mise en sécurité de l’oléoduc DN 8".</a:t>
            </a:r>
          </a:p>
        </p:txBody>
      </p:sp>
      <p:sp>
        <p:nvSpPr>
          <p:cNvPr id="56" name="Ovale 55"/>
          <p:cNvSpPr/>
          <p:nvPr/>
        </p:nvSpPr>
        <p:spPr>
          <a:xfrm>
            <a:off x="9294085" y="1769536"/>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CasellaDiTesto 57"/>
          <p:cNvSpPr txBox="1"/>
          <p:nvPr/>
        </p:nvSpPr>
        <p:spPr>
          <a:xfrm>
            <a:off x="8568150" y="2574184"/>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DESCRIPTION</a:t>
            </a:r>
          </a:p>
        </p:txBody>
      </p:sp>
      <p:pic>
        <p:nvPicPr>
          <p:cNvPr id="24" name="Immagine 23"/>
          <p:cNvPicPr>
            <a:picLocks noChangeAspect="1"/>
          </p:cNvPicPr>
          <p:nvPr/>
        </p:nvPicPr>
        <p:blipFill>
          <a:blip r:embed="rId12"/>
          <a:stretch>
            <a:fillRect/>
          </a:stretch>
        </p:blipFill>
        <p:spPr>
          <a:xfrm>
            <a:off x="1611494" y="1909670"/>
            <a:ext cx="219106" cy="247685"/>
          </a:xfrm>
          <a:prstGeom prst="rect">
            <a:avLst/>
          </a:prstGeom>
        </p:spPr>
      </p:pic>
      <p:pic>
        <p:nvPicPr>
          <p:cNvPr id="27" name="Immagine 26"/>
          <p:cNvPicPr>
            <a:picLocks noChangeAspect="1"/>
          </p:cNvPicPr>
          <p:nvPr/>
        </p:nvPicPr>
        <p:blipFill>
          <a:blip r:embed="rId13"/>
          <a:stretch>
            <a:fillRect/>
          </a:stretch>
        </p:blipFill>
        <p:spPr>
          <a:xfrm>
            <a:off x="3959254" y="1919139"/>
            <a:ext cx="161948" cy="247685"/>
          </a:xfrm>
          <a:prstGeom prst="rect">
            <a:avLst/>
          </a:prstGeom>
        </p:spPr>
      </p:pic>
      <p:pic>
        <p:nvPicPr>
          <p:cNvPr id="28" name="Immagine 27"/>
          <p:cNvPicPr>
            <a:picLocks noChangeAspect="1"/>
          </p:cNvPicPr>
          <p:nvPr/>
        </p:nvPicPr>
        <p:blipFill>
          <a:blip r:embed="rId14"/>
          <a:stretch>
            <a:fillRect/>
          </a:stretch>
        </p:blipFill>
        <p:spPr>
          <a:xfrm>
            <a:off x="6213307" y="1908647"/>
            <a:ext cx="266737" cy="285790"/>
          </a:xfrm>
          <a:prstGeom prst="rect">
            <a:avLst/>
          </a:prstGeom>
        </p:spPr>
      </p:pic>
      <p:pic>
        <p:nvPicPr>
          <p:cNvPr id="29" name="Immagine 28"/>
          <p:cNvPicPr>
            <a:picLocks noChangeAspect="1"/>
          </p:cNvPicPr>
          <p:nvPr/>
        </p:nvPicPr>
        <p:blipFill>
          <a:blip r:embed="rId15"/>
          <a:stretch>
            <a:fillRect/>
          </a:stretch>
        </p:blipFill>
        <p:spPr>
          <a:xfrm>
            <a:off x="9473008" y="1917114"/>
            <a:ext cx="247685" cy="285790"/>
          </a:xfrm>
          <a:prstGeom prst="rect">
            <a:avLst/>
          </a:prstGeom>
        </p:spPr>
      </p:pic>
    </p:spTree>
    <p:extLst>
      <p:ext uri="{BB962C8B-B14F-4D97-AF65-F5344CB8AC3E}">
        <p14:creationId xmlns:p14="http://schemas.microsoft.com/office/powerpoint/2010/main" val="1188138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048" y="4200634"/>
            <a:ext cx="2574000" cy="1580526"/>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3353" y="4200634"/>
            <a:ext cx="2574000" cy="1580526"/>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1497" y="4200634"/>
            <a:ext cx="2574000" cy="1580526"/>
          </a:xfrm>
          <a:prstGeom prst="rect">
            <a:avLst/>
          </a:prstGeom>
        </p:spPr>
      </p:pic>
      <p:pic>
        <p:nvPicPr>
          <p:cNvPr id="8" name="Immagin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1247" y="4200634"/>
            <a:ext cx="2574000" cy="1580526"/>
          </a:xfrm>
          <a:prstGeom prst="rect">
            <a:avLst/>
          </a:prstGeom>
        </p:spPr>
      </p:pic>
      <p:sp>
        <p:nvSpPr>
          <p:cNvPr id="5" name="Rettangolo 4"/>
          <p:cNvSpPr/>
          <p:nvPr/>
        </p:nvSpPr>
        <p:spPr>
          <a:xfrm>
            <a:off x="-1" y="1"/>
            <a:ext cx="12192001" cy="110068"/>
          </a:xfrm>
          <a:prstGeom prst="rect">
            <a:avLst/>
          </a:prstGeom>
          <a:solidFill>
            <a:srgbClr val="267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901" y="222189"/>
            <a:ext cx="1965913" cy="576000"/>
          </a:xfrm>
          <a:prstGeom prst="rect">
            <a:avLst/>
          </a:prstGeom>
        </p:spPr>
      </p:pic>
      <p:sp>
        <p:nvSpPr>
          <p:cNvPr id="16" name="Ovale 15"/>
          <p:cNvSpPr/>
          <p:nvPr/>
        </p:nvSpPr>
        <p:spPr>
          <a:xfrm>
            <a:off x="8649488"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94314" y="364070"/>
            <a:ext cx="288100" cy="296332"/>
          </a:xfrm>
          <a:prstGeom prst="rect">
            <a:avLst/>
          </a:prstGeom>
        </p:spPr>
      </p:pic>
      <p:sp>
        <p:nvSpPr>
          <p:cNvPr id="18" name="Ovale 17"/>
          <p:cNvSpPr/>
          <p:nvPr/>
        </p:nvSpPr>
        <p:spPr>
          <a:xfrm>
            <a:off x="10741223" y="222188"/>
            <a:ext cx="576000" cy="576000"/>
          </a:xfrm>
          <a:prstGeom prst="ellipse">
            <a:avLst/>
          </a:prstGeom>
          <a:solidFill>
            <a:srgbClr val="F0E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p:cNvSpPr/>
          <p:nvPr/>
        </p:nvSpPr>
        <p:spPr>
          <a:xfrm>
            <a:off x="11438468" y="22218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a:off x="10043979"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p:cNvSpPr/>
          <p:nvPr/>
        </p:nvSpPr>
        <p:spPr>
          <a:xfrm>
            <a:off x="934673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91233" y="364069"/>
            <a:ext cx="287000" cy="295200"/>
          </a:xfrm>
          <a:prstGeom prst="rect">
            <a:avLst/>
          </a:prstGeom>
        </p:spPr>
      </p:pic>
      <p:pic>
        <p:nvPicPr>
          <p:cNvPr id="23" name="Immagin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82968" y="369923"/>
            <a:ext cx="287000" cy="295200"/>
          </a:xfrm>
          <a:prstGeom prst="rect">
            <a:avLst/>
          </a:prstGeom>
        </p:spPr>
      </p:pic>
      <p:pic>
        <p:nvPicPr>
          <p:cNvPr id="25" name="Immagine 24"/>
          <p:cNvPicPr>
            <a:picLocks noChangeAspect="1"/>
          </p:cNvPicPr>
          <p:nvPr/>
        </p:nvPicPr>
        <p:blipFill>
          <a:blip r:embed="rId10">
            <a:duotone>
              <a:prstClr val="black"/>
              <a:schemeClr val="accent4">
                <a:tint val="45000"/>
                <a:satMod val="400000"/>
              </a:schemeClr>
            </a:duotone>
          </a:blip>
          <a:stretch>
            <a:fillRect/>
          </a:stretch>
        </p:blipFill>
        <p:spPr>
          <a:xfrm>
            <a:off x="10885723" y="367828"/>
            <a:ext cx="287000" cy="295200"/>
          </a:xfrm>
          <a:prstGeom prst="rect">
            <a:avLst/>
          </a:prstGeom>
        </p:spPr>
      </p:pic>
      <p:pic>
        <p:nvPicPr>
          <p:cNvPr id="26" name="Immagine 25"/>
          <p:cNvPicPr>
            <a:picLocks noChangeAspect="1"/>
          </p:cNvPicPr>
          <p:nvPr/>
        </p:nvPicPr>
        <p:blipFill>
          <a:blip r:embed="rId11"/>
          <a:stretch>
            <a:fillRect/>
          </a:stretch>
        </p:blipFill>
        <p:spPr>
          <a:xfrm>
            <a:off x="10188479" y="362588"/>
            <a:ext cx="287000" cy="295200"/>
          </a:xfrm>
          <a:prstGeom prst="rect">
            <a:avLst/>
          </a:prstGeom>
        </p:spPr>
      </p:pic>
      <p:sp>
        <p:nvSpPr>
          <p:cNvPr id="3" name="CasellaDiTesto 2"/>
          <p:cNvSpPr txBox="1"/>
          <p:nvPr/>
        </p:nvSpPr>
        <p:spPr>
          <a:xfrm>
            <a:off x="1" y="999068"/>
            <a:ext cx="12192000" cy="400110"/>
          </a:xfrm>
          <a:prstGeom prst="rect">
            <a:avLst/>
          </a:prstGeom>
          <a:noFill/>
        </p:spPr>
        <p:txBody>
          <a:bodyPr wrap="square" rtlCol="0">
            <a:spAutoFit/>
          </a:bodyPr>
          <a:lstStyle/>
          <a:p>
            <a:pPr algn="ctr"/>
            <a:r>
              <a:rPr lang="fr-FR" sz="2000" b="1" dirty="0">
                <a:solidFill>
                  <a:srgbClr val="434342"/>
                </a:solidFill>
                <a:latin typeface="Play" panose="020B0000000000000000" pitchFamily="34" charset="0"/>
              </a:rPr>
              <a:t>CONSTRUCTION POINT D’INTERCONNEXION OLÉODUC PERO-RHO DN 8"/12"</a:t>
            </a:r>
          </a:p>
        </p:txBody>
      </p:sp>
      <p:cxnSp>
        <p:nvCxnSpPr>
          <p:cNvPr id="7" name="Connettore 1 6"/>
          <p:cNvCxnSpPr/>
          <p:nvPr/>
        </p:nvCxnSpPr>
        <p:spPr>
          <a:xfrm>
            <a:off x="3616993" y="1574799"/>
            <a:ext cx="495802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4" name="CasellaDiTesto 43"/>
          <p:cNvSpPr txBox="1"/>
          <p:nvPr/>
        </p:nvSpPr>
        <p:spPr>
          <a:xfrm>
            <a:off x="677048" y="3039732"/>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a:solidFill>
                  <a:srgbClr val="5D5E6A"/>
                </a:solidFill>
                <a:latin typeface="Play" panose="020B0000000000000000" pitchFamily="34" charset="0"/>
              </a:rPr>
              <a:t>Eni S.p.A.</a:t>
            </a:r>
            <a:endParaRPr lang="it-IT" sz="1200" dirty="0">
              <a:solidFill>
                <a:srgbClr val="5D5E6A"/>
              </a:solidFill>
              <a:latin typeface="Play" panose="020B0000000000000000" pitchFamily="34" charset="0"/>
            </a:endParaRPr>
          </a:p>
        </p:txBody>
      </p:sp>
      <p:sp>
        <p:nvSpPr>
          <p:cNvPr id="46" name="CasellaDiTesto 45"/>
          <p:cNvSpPr txBox="1"/>
          <p:nvPr/>
        </p:nvSpPr>
        <p:spPr>
          <a:xfrm>
            <a:off x="2996229" y="3039732"/>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a:solidFill>
                  <a:srgbClr val="5D5E6A"/>
                </a:solidFill>
                <a:latin typeface="Play" panose="020B0000000000000000" pitchFamily="34" charset="0"/>
              </a:rPr>
              <a:t>Pero, Rho (MI) - Italie</a:t>
            </a:r>
          </a:p>
        </p:txBody>
      </p:sp>
      <p:sp>
        <p:nvSpPr>
          <p:cNvPr id="47" name="CasellaDiTesto 46"/>
          <p:cNvSpPr txBox="1"/>
          <p:nvPr/>
        </p:nvSpPr>
        <p:spPr>
          <a:xfrm>
            <a:off x="5315410" y="3039732"/>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a:solidFill>
                  <a:srgbClr val="5D5E6A"/>
                </a:solidFill>
                <a:latin typeface="Play" panose="020B0000000000000000" pitchFamily="34" charset="0"/>
              </a:rPr>
              <a:t>2006-2007</a:t>
            </a:r>
          </a:p>
        </p:txBody>
      </p:sp>
      <p:sp>
        <p:nvSpPr>
          <p:cNvPr id="53" name="Ovale 52"/>
          <p:cNvSpPr/>
          <p:nvPr/>
        </p:nvSpPr>
        <p:spPr>
          <a:xfrm>
            <a:off x="1433047" y="176106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CasellaDiTesto 49"/>
          <p:cNvSpPr txBox="1"/>
          <p:nvPr/>
        </p:nvSpPr>
        <p:spPr>
          <a:xfrm>
            <a:off x="709280" y="2565717"/>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CLIENT</a:t>
            </a:r>
          </a:p>
        </p:txBody>
      </p:sp>
      <p:sp>
        <p:nvSpPr>
          <p:cNvPr id="54" name="Ovale 53"/>
          <p:cNvSpPr/>
          <p:nvPr/>
        </p:nvSpPr>
        <p:spPr>
          <a:xfrm>
            <a:off x="3752228" y="176106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CasellaDiTesto 50"/>
          <p:cNvSpPr txBox="1"/>
          <p:nvPr/>
        </p:nvSpPr>
        <p:spPr>
          <a:xfrm>
            <a:off x="3028461" y="2556509"/>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LOCALITÉ</a:t>
            </a:r>
          </a:p>
        </p:txBody>
      </p:sp>
      <p:sp>
        <p:nvSpPr>
          <p:cNvPr id="55" name="Ovale 54"/>
          <p:cNvSpPr/>
          <p:nvPr/>
        </p:nvSpPr>
        <p:spPr>
          <a:xfrm>
            <a:off x="6071409" y="176106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CasellaDiTesto 51"/>
          <p:cNvSpPr txBox="1"/>
          <p:nvPr/>
        </p:nvSpPr>
        <p:spPr>
          <a:xfrm>
            <a:off x="5348308" y="2556508"/>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PÉRIODE</a:t>
            </a:r>
          </a:p>
        </p:txBody>
      </p:sp>
      <p:sp>
        <p:nvSpPr>
          <p:cNvPr id="40" name="CasellaDiTesto 39"/>
          <p:cNvSpPr txBox="1"/>
          <p:nvPr/>
        </p:nvSpPr>
        <p:spPr>
          <a:xfrm>
            <a:off x="7634590" y="3039732"/>
            <a:ext cx="3890657" cy="461665"/>
          </a:xfrm>
          <a:prstGeom prst="rect">
            <a:avLst/>
          </a:prstGeom>
          <a:noFill/>
          <a:ln>
            <a:noFill/>
          </a:ln>
        </p:spPr>
        <p:txBody>
          <a:bodyPr wrap="square" rtlCol="0">
            <a:spAutoFit/>
          </a:bodyPr>
          <a:lstStyle/>
          <a:p>
            <a:pPr algn="ctr">
              <a:spcAft>
                <a:spcPts val="300"/>
              </a:spcAft>
              <a:buClr>
                <a:srgbClr val="267CFF"/>
              </a:buClr>
              <a:buSzPct val="140000"/>
            </a:pPr>
            <a:r>
              <a:rPr lang="fr-FR" sz="1200" dirty="0">
                <a:solidFill>
                  <a:srgbClr val="5D5E6A"/>
                </a:solidFill>
                <a:latin typeface="Play" panose="020B0000000000000000" pitchFamily="34" charset="0"/>
              </a:rPr>
              <a:t>Construction d’un nouveau point d’interconnexion de Rho pour oléoduc </a:t>
            </a:r>
            <a:r>
              <a:rPr lang="fr-FR" sz="1200" dirty="0" err="1">
                <a:solidFill>
                  <a:srgbClr val="5D5E6A"/>
                </a:solidFill>
                <a:latin typeface="Play" panose="020B0000000000000000" pitchFamily="34" charset="0"/>
              </a:rPr>
              <a:t>Pero</a:t>
            </a:r>
            <a:r>
              <a:rPr lang="fr-FR" sz="1200" dirty="0">
                <a:solidFill>
                  <a:srgbClr val="5D5E6A"/>
                </a:solidFill>
                <a:latin typeface="Play" panose="020B0000000000000000" pitchFamily="34" charset="0"/>
              </a:rPr>
              <a:t>-Rho DN 8"/12".</a:t>
            </a:r>
          </a:p>
        </p:txBody>
      </p:sp>
      <p:sp>
        <p:nvSpPr>
          <p:cNvPr id="56" name="Ovale 55"/>
          <p:cNvSpPr/>
          <p:nvPr/>
        </p:nvSpPr>
        <p:spPr>
          <a:xfrm>
            <a:off x="9294085" y="1769536"/>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CasellaDiTesto 57"/>
          <p:cNvSpPr txBox="1"/>
          <p:nvPr/>
        </p:nvSpPr>
        <p:spPr>
          <a:xfrm>
            <a:off x="8568150" y="2574184"/>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DESCRIPTION</a:t>
            </a:r>
          </a:p>
        </p:txBody>
      </p:sp>
      <p:pic>
        <p:nvPicPr>
          <p:cNvPr id="24" name="Immagine 23"/>
          <p:cNvPicPr>
            <a:picLocks noChangeAspect="1"/>
          </p:cNvPicPr>
          <p:nvPr/>
        </p:nvPicPr>
        <p:blipFill>
          <a:blip r:embed="rId12"/>
          <a:stretch>
            <a:fillRect/>
          </a:stretch>
        </p:blipFill>
        <p:spPr>
          <a:xfrm>
            <a:off x="1611494" y="1909670"/>
            <a:ext cx="219106" cy="247685"/>
          </a:xfrm>
          <a:prstGeom prst="rect">
            <a:avLst/>
          </a:prstGeom>
        </p:spPr>
      </p:pic>
      <p:pic>
        <p:nvPicPr>
          <p:cNvPr id="27" name="Immagine 26"/>
          <p:cNvPicPr>
            <a:picLocks noChangeAspect="1"/>
          </p:cNvPicPr>
          <p:nvPr/>
        </p:nvPicPr>
        <p:blipFill>
          <a:blip r:embed="rId13"/>
          <a:stretch>
            <a:fillRect/>
          </a:stretch>
        </p:blipFill>
        <p:spPr>
          <a:xfrm>
            <a:off x="3959254" y="1919139"/>
            <a:ext cx="161948" cy="247685"/>
          </a:xfrm>
          <a:prstGeom prst="rect">
            <a:avLst/>
          </a:prstGeom>
        </p:spPr>
      </p:pic>
      <p:pic>
        <p:nvPicPr>
          <p:cNvPr id="28" name="Immagine 27"/>
          <p:cNvPicPr>
            <a:picLocks noChangeAspect="1"/>
          </p:cNvPicPr>
          <p:nvPr/>
        </p:nvPicPr>
        <p:blipFill>
          <a:blip r:embed="rId14"/>
          <a:stretch>
            <a:fillRect/>
          </a:stretch>
        </p:blipFill>
        <p:spPr>
          <a:xfrm>
            <a:off x="6213307" y="1908647"/>
            <a:ext cx="266737" cy="285790"/>
          </a:xfrm>
          <a:prstGeom prst="rect">
            <a:avLst/>
          </a:prstGeom>
        </p:spPr>
      </p:pic>
      <p:pic>
        <p:nvPicPr>
          <p:cNvPr id="29" name="Immagine 28"/>
          <p:cNvPicPr>
            <a:picLocks noChangeAspect="1"/>
          </p:cNvPicPr>
          <p:nvPr/>
        </p:nvPicPr>
        <p:blipFill>
          <a:blip r:embed="rId15"/>
          <a:stretch>
            <a:fillRect/>
          </a:stretch>
        </p:blipFill>
        <p:spPr>
          <a:xfrm>
            <a:off x="9473008" y="1917114"/>
            <a:ext cx="247685" cy="285790"/>
          </a:xfrm>
          <a:prstGeom prst="rect">
            <a:avLst/>
          </a:prstGeom>
        </p:spPr>
      </p:pic>
    </p:spTree>
    <p:extLst>
      <p:ext uri="{BB962C8B-B14F-4D97-AF65-F5344CB8AC3E}">
        <p14:creationId xmlns:p14="http://schemas.microsoft.com/office/powerpoint/2010/main" val="2587109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048" y="4200634"/>
            <a:ext cx="2574000" cy="1580526"/>
          </a:xfrm>
          <a:prstGeom prst="rect">
            <a:avLst/>
          </a:prstGeom>
        </p:spPr>
      </p:pic>
      <p:pic>
        <p:nvPicPr>
          <p:cNvPr id="10" name="Immagin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3353" y="4200634"/>
            <a:ext cx="2574000" cy="1580526"/>
          </a:xfrm>
          <a:prstGeom prst="rect">
            <a:avLst/>
          </a:prstGeom>
        </p:spPr>
      </p:pic>
      <p:pic>
        <p:nvPicPr>
          <p:cNvPr id="11" name="Immagin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1497" y="4200634"/>
            <a:ext cx="2574000" cy="1580526"/>
          </a:xfrm>
          <a:prstGeom prst="rect">
            <a:avLst/>
          </a:prstGeom>
        </p:spPr>
      </p:pic>
      <p:pic>
        <p:nvPicPr>
          <p:cNvPr id="12" name="Immagin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1247" y="4200634"/>
            <a:ext cx="2574000" cy="1580526"/>
          </a:xfrm>
          <a:prstGeom prst="rect">
            <a:avLst/>
          </a:prstGeom>
        </p:spPr>
      </p:pic>
      <p:sp>
        <p:nvSpPr>
          <p:cNvPr id="5" name="Rettangolo 4"/>
          <p:cNvSpPr/>
          <p:nvPr/>
        </p:nvSpPr>
        <p:spPr>
          <a:xfrm>
            <a:off x="-1" y="1"/>
            <a:ext cx="12192001" cy="110068"/>
          </a:xfrm>
          <a:prstGeom prst="rect">
            <a:avLst/>
          </a:prstGeom>
          <a:solidFill>
            <a:srgbClr val="267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901" y="222189"/>
            <a:ext cx="1965913" cy="576000"/>
          </a:xfrm>
          <a:prstGeom prst="rect">
            <a:avLst/>
          </a:prstGeom>
        </p:spPr>
      </p:pic>
      <p:sp>
        <p:nvSpPr>
          <p:cNvPr id="16" name="Ovale 15"/>
          <p:cNvSpPr/>
          <p:nvPr/>
        </p:nvSpPr>
        <p:spPr>
          <a:xfrm>
            <a:off x="8649488"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94314" y="364070"/>
            <a:ext cx="288100" cy="296332"/>
          </a:xfrm>
          <a:prstGeom prst="rect">
            <a:avLst/>
          </a:prstGeom>
        </p:spPr>
      </p:pic>
      <p:sp>
        <p:nvSpPr>
          <p:cNvPr id="18" name="Ovale 17"/>
          <p:cNvSpPr/>
          <p:nvPr/>
        </p:nvSpPr>
        <p:spPr>
          <a:xfrm>
            <a:off x="1074122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p:cNvSpPr/>
          <p:nvPr/>
        </p:nvSpPr>
        <p:spPr>
          <a:xfrm>
            <a:off x="11438468" y="222189"/>
            <a:ext cx="576000" cy="576000"/>
          </a:xfrm>
          <a:prstGeom prst="ellipse">
            <a:avLst/>
          </a:prstGeom>
          <a:solidFill>
            <a:srgbClr val="F0E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a:off x="10043979"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p:cNvSpPr/>
          <p:nvPr/>
        </p:nvSpPr>
        <p:spPr>
          <a:xfrm>
            <a:off x="934673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91233" y="364069"/>
            <a:ext cx="287000" cy="295200"/>
          </a:xfrm>
          <a:prstGeom prst="rect">
            <a:avLst/>
          </a:prstGeom>
        </p:spPr>
      </p:pic>
      <p:pic>
        <p:nvPicPr>
          <p:cNvPr id="23" name="Immagine 22"/>
          <p:cNvPicPr>
            <a:picLocks noChangeAspect="1"/>
          </p:cNvPicPr>
          <p:nvPr/>
        </p:nvPicPr>
        <p:blipFill>
          <a:blip r:embed="rId9">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1582968" y="369923"/>
            <a:ext cx="287000" cy="295200"/>
          </a:xfrm>
          <a:prstGeom prst="rect">
            <a:avLst/>
          </a:prstGeom>
        </p:spPr>
      </p:pic>
      <p:pic>
        <p:nvPicPr>
          <p:cNvPr id="25" name="Immagine 24"/>
          <p:cNvPicPr>
            <a:picLocks noChangeAspect="1"/>
          </p:cNvPicPr>
          <p:nvPr/>
        </p:nvPicPr>
        <p:blipFill>
          <a:blip r:embed="rId10"/>
          <a:stretch>
            <a:fillRect/>
          </a:stretch>
        </p:blipFill>
        <p:spPr>
          <a:xfrm>
            <a:off x="10885723" y="367828"/>
            <a:ext cx="287000" cy="295200"/>
          </a:xfrm>
          <a:prstGeom prst="rect">
            <a:avLst/>
          </a:prstGeom>
        </p:spPr>
      </p:pic>
      <p:pic>
        <p:nvPicPr>
          <p:cNvPr id="26" name="Immagine 25"/>
          <p:cNvPicPr>
            <a:picLocks noChangeAspect="1"/>
          </p:cNvPicPr>
          <p:nvPr/>
        </p:nvPicPr>
        <p:blipFill>
          <a:blip r:embed="rId11"/>
          <a:stretch>
            <a:fillRect/>
          </a:stretch>
        </p:blipFill>
        <p:spPr>
          <a:xfrm>
            <a:off x="10188479" y="362588"/>
            <a:ext cx="287000" cy="295200"/>
          </a:xfrm>
          <a:prstGeom prst="rect">
            <a:avLst/>
          </a:prstGeom>
        </p:spPr>
      </p:pic>
      <p:sp>
        <p:nvSpPr>
          <p:cNvPr id="3" name="CasellaDiTesto 2"/>
          <p:cNvSpPr txBox="1"/>
          <p:nvPr/>
        </p:nvSpPr>
        <p:spPr>
          <a:xfrm>
            <a:off x="1" y="999068"/>
            <a:ext cx="12192000" cy="400110"/>
          </a:xfrm>
          <a:prstGeom prst="rect">
            <a:avLst/>
          </a:prstGeom>
          <a:noFill/>
        </p:spPr>
        <p:txBody>
          <a:bodyPr wrap="square" rtlCol="0">
            <a:spAutoFit/>
          </a:bodyPr>
          <a:lstStyle/>
          <a:p>
            <a:pPr algn="ctr"/>
            <a:r>
              <a:rPr lang="fr-FR" sz="2000" b="1" dirty="0">
                <a:solidFill>
                  <a:srgbClr val="434342"/>
                </a:solidFill>
                <a:latin typeface="Play" panose="020B0000000000000000" pitchFamily="34" charset="0"/>
              </a:rPr>
              <a:t>RECOMPRESSION EN LIGNE DU GAZ</a:t>
            </a:r>
          </a:p>
        </p:txBody>
      </p:sp>
      <p:cxnSp>
        <p:nvCxnSpPr>
          <p:cNvPr id="7" name="Connettore 1 6"/>
          <p:cNvCxnSpPr/>
          <p:nvPr/>
        </p:nvCxnSpPr>
        <p:spPr>
          <a:xfrm>
            <a:off x="3616993" y="1574799"/>
            <a:ext cx="495802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4" name="CasellaDiTesto 43"/>
          <p:cNvSpPr txBox="1"/>
          <p:nvPr/>
        </p:nvSpPr>
        <p:spPr>
          <a:xfrm>
            <a:off x="677048" y="3039732"/>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err="1">
                <a:solidFill>
                  <a:srgbClr val="5D5E6A"/>
                </a:solidFill>
                <a:latin typeface="Play" panose="020B0000000000000000" pitchFamily="34" charset="0"/>
              </a:rPr>
              <a:t>GRTgaz</a:t>
            </a:r>
            <a:endParaRPr lang="it-IT" sz="1200" dirty="0">
              <a:solidFill>
                <a:srgbClr val="5D5E6A"/>
              </a:solidFill>
              <a:latin typeface="Play" panose="020B0000000000000000" pitchFamily="34" charset="0"/>
            </a:endParaRPr>
          </a:p>
        </p:txBody>
      </p:sp>
      <p:sp>
        <p:nvSpPr>
          <p:cNvPr id="46" name="CasellaDiTesto 45"/>
          <p:cNvSpPr txBox="1"/>
          <p:nvPr/>
        </p:nvSpPr>
        <p:spPr>
          <a:xfrm>
            <a:off x="2996229" y="3039732"/>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a:solidFill>
                  <a:srgbClr val="5D5E6A"/>
                </a:solidFill>
                <a:latin typeface="Play" panose="020B0000000000000000" pitchFamily="34" charset="0"/>
              </a:rPr>
              <a:t>France</a:t>
            </a:r>
          </a:p>
        </p:txBody>
      </p:sp>
      <p:sp>
        <p:nvSpPr>
          <p:cNvPr id="47" name="CasellaDiTesto 46"/>
          <p:cNvSpPr txBox="1"/>
          <p:nvPr/>
        </p:nvSpPr>
        <p:spPr>
          <a:xfrm>
            <a:off x="5315410" y="3039732"/>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a:solidFill>
                  <a:srgbClr val="5D5E6A"/>
                </a:solidFill>
                <a:latin typeface="Play" panose="020B0000000000000000" pitchFamily="34" charset="0"/>
              </a:rPr>
              <a:t>2014-2015</a:t>
            </a:r>
          </a:p>
        </p:txBody>
      </p:sp>
      <p:sp>
        <p:nvSpPr>
          <p:cNvPr id="53" name="Ovale 52"/>
          <p:cNvSpPr/>
          <p:nvPr/>
        </p:nvSpPr>
        <p:spPr>
          <a:xfrm>
            <a:off x="1433047" y="176106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CasellaDiTesto 49"/>
          <p:cNvSpPr txBox="1"/>
          <p:nvPr/>
        </p:nvSpPr>
        <p:spPr>
          <a:xfrm>
            <a:off x="709280" y="2565717"/>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CLIENT</a:t>
            </a:r>
          </a:p>
        </p:txBody>
      </p:sp>
      <p:sp>
        <p:nvSpPr>
          <p:cNvPr id="54" name="Ovale 53"/>
          <p:cNvSpPr/>
          <p:nvPr/>
        </p:nvSpPr>
        <p:spPr>
          <a:xfrm>
            <a:off x="3752228" y="176106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CasellaDiTesto 50"/>
          <p:cNvSpPr txBox="1"/>
          <p:nvPr/>
        </p:nvSpPr>
        <p:spPr>
          <a:xfrm>
            <a:off x="3028461" y="2556509"/>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LOCALITÉ</a:t>
            </a:r>
          </a:p>
        </p:txBody>
      </p:sp>
      <p:sp>
        <p:nvSpPr>
          <p:cNvPr id="55" name="Ovale 54"/>
          <p:cNvSpPr/>
          <p:nvPr/>
        </p:nvSpPr>
        <p:spPr>
          <a:xfrm>
            <a:off x="6071409" y="176106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CasellaDiTesto 51"/>
          <p:cNvSpPr txBox="1"/>
          <p:nvPr/>
        </p:nvSpPr>
        <p:spPr>
          <a:xfrm>
            <a:off x="5348308" y="2556508"/>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PÉRIODE</a:t>
            </a:r>
          </a:p>
        </p:txBody>
      </p:sp>
      <p:sp>
        <p:nvSpPr>
          <p:cNvPr id="40" name="CasellaDiTesto 39"/>
          <p:cNvSpPr txBox="1"/>
          <p:nvPr/>
        </p:nvSpPr>
        <p:spPr>
          <a:xfrm>
            <a:off x="7634590" y="3039732"/>
            <a:ext cx="3890657" cy="461665"/>
          </a:xfrm>
          <a:prstGeom prst="rect">
            <a:avLst/>
          </a:prstGeom>
          <a:noFill/>
          <a:ln>
            <a:noFill/>
          </a:ln>
        </p:spPr>
        <p:txBody>
          <a:bodyPr wrap="square" rtlCol="0">
            <a:spAutoFit/>
          </a:bodyPr>
          <a:lstStyle/>
          <a:p>
            <a:pPr algn="ctr">
              <a:spcAft>
                <a:spcPts val="300"/>
              </a:spcAft>
              <a:buClr>
                <a:srgbClr val="267CFF"/>
              </a:buClr>
              <a:buSzPct val="140000"/>
            </a:pPr>
            <a:r>
              <a:rPr lang="fr-FR" sz="1200" dirty="0">
                <a:solidFill>
                  <a:srgbClr val="5D5E6A"/>
                </a:solidFill>
                <a:latin typeface="Play" panose="020B0000000000000000" pitchFamily="34" charset="0"/>
              </a:rPr>
              <a:t>Aspiration et refoulement en ligne du gaz suite à une intervention de maintenance sur gazoduc.</a:t>
            </a:r>
          </a:p>
        </p:txBody>
      </p:sp>
      <p:sp>
        <p:nvSpPr>
          <p:cNvPr id="56" name="Ovale 55"/>
          <p:cNvSpPr/>
          <p:nvPr/>
        </p:nvSpPr>
        <p:spPr>
          <a:xfrm>
            <a:off x="9294085" y="1769536"/>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CasellaDiTesto 57"/>
          <p:cNvSpPr txBox="1"/>
          <p:nvPr/>
        </p:nvSpPr>
        <p:spPr>
          <a:xfrm>
            <a:off x="8568150" y="2574184"/>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DESCRIPTION</a:t>
            </a:r>
          </a:p>
        </p:txBody>
      </p:sp>
      <p:pic>
        <p:nvPicPr>
          <p:cNvPr id="24" name="Immagine 23"/>
          <p:cNvPicPr>
            <a:picLocks noChangeAspect="1"/>
          </p:cNvPicPr>
          <p:nvPr/>
        </p:nvPicPr>
        <p:blipFill>
          <a:blip r:embed="rId12"/>
          <a:stretch>
            <a:fillRect/>
          </a:stretch>
        </p:blipFill>
        <p:spPr>
          <a:xfrm>
            <a:off x="1611494" y="1909670"/>
            <a:ext cx="219106" cy="247685"/>
          </a:xfrm>
          <a:prstGeom prst="rect">
            <a:avLst/>
          </a:prstGeom>
        </p:spPr>
      </p:pic>
      <p:pic>
        <p:nvPicPr>
          <p:cNvPr id="27" name="Immagine 26"/>
          <p:cNvPicPr>
            <a:picLocks noChangeAspect="1"/>
          </p:cNvPicPr>
          <p:nvPr/>
        </p:nvPicPr>
        <p:blipFill>
          <a:blip r:embed="rId13"/>
          <a:stretch>
            <a:fillRect/>
          </a:stretch>
        </p:blipFill>
        <p:spPr>
          <a:xfrm>
            <a:off x="3959254" y="1919139"/>
            <a:ext cx="161948" cy="247685"/>
          </a:xfrm>
          <a:prstGeom prst="rect">
            <a:avLst/>
          </a:prstGeom>
        </p:spPr>
      </p:pic>
      <p:pic>
        <p:nvPicPr>
          <p:cNvPr id="28" name="Immagine 27"/>
          <p:cNvPicPr>
            <a:picLocks noChangeAspect="1"/>
          </p:cNvPicPr>
          <p:nvPr/>
        </p:nvPicPr>
        <p:blipFill>
          <a:blip r:embed="rId14"/>
          <a:stretch>
            <a:fillRect/>
          </a:stretch>
        </p:blipFill>
        <p:spPr>
          <a:xfrm>
            <a:off x="6213307" y="1908647"/>
            <a:ext cx="266737" cy="285790"/>
          </a:xfrm>
          <a:prstGeom prst="rect">
            <a:avLst/>
          </a:prstGeom>
        </p:spPr>
      </p:pic>
      <p:pic>
        <p:nvPicPr>
          <p:cNvPr id="29" name="Immagine 28"/>
          <p:cNvPicPr>
            <a:picLocks noChangeAspect="1"/>
          </p:cNvPicPr>
          <p:nvPr/>
        </p:nvPicPr>
        <p:blipFill>
          <a:blip r:embed="rId15"/>
          <a:stretch>
            <a:fillRect/>
          </a:stretch>
        </p:blipFill>
        <p:spPr>
          <a:xfrm>
            <a:off x="9473008" y="1917114"/>
            <a:ext cx="247685" cy="285790"/>
          </a:xfrm>
          <a:prstGeom prst="rect">
            <a:avLst/>
          </a:prstGeom>
        </p:spPr>
      </p:pic>
    </p:spTree>
    <p:extLst>
      <p:ext uri="{BB962C8B-B14F-4D97-AF65-F5344CB8AC3E}">
        <p14:creationId xmlns:p14="http://schemas.microsoft.com/office/powerpoint/2010/main" val="2529815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p:cNvPicPr>
            <a:picLocks noChangeAspect="1"/>
          </p:cNvPicPr>
          <p:nvPr/>
        </p:nvPicPr>
        <p:blipFill>
          <a:blip r:embed="rId2"/>
          <a:stretch>
            <a:fillRect/>
          </a:stretch>
        </p:blipFill>
        <p:spPr>
          <a:xfrm>
            <a:off x="5946512" y="1765640"/>
            <a:ext cx="123842" cy="142895"/>
          </a:xfrm>
          <a:prstGeom prst="rect">
            <a:avLst/>
          </a:prstGeom>
        </p:spPr>
      </p:pic>
      <p:pic>
        <p:nvPicPr>
          <p:cNvPr id="14" name="Immagine 13"/>
          <p:cNvPicPr>
            <a:picLocks noChangeAspect="1"/>
          </p:cNvPicPr>
          <p:nvPr/>
        </p:nvPicPr>
        <p:blipFill>
          <a:blip r:embed="rId3"/>
          <a:stretch>
            <a:fillRect/>
          </a:stretch>
        </p:blipFill>
        <p:spPr>
          <a:xfrm>
            <a:off x="2347890" y="1743596"/>
            <a:ext cx="114316" cy="142895"/>
          </a:xfrm>
          <a:prstGeom prst="rect">
            <a:avLst/>
          </a:prstGeom>
        </p:spPr>
      </p:pic>
      <p:pic>
        <p:nvPicPr>
          <p:cNvPr id="31" name="Immagine 30"/>
          <p:cNvPicPr>
            <a:picLocks noChangeAspect="1"/>
          </p:cNvPicPr>
          <p:nvPr/>
        </p:nvPicPr>
        <p:blipFill>
          <a:blip r:embed="rId4"/>
          <a:stretch>
            <a:fillRect/>
          </a:stretch>
        </p:blipFill>
        <p:spPr>
          <a:xfrm>
            <a:off x="9714451" y="1794231"/>
            <a:ext cx="181000" cy="104791"/>
          </a:xfrm>
          <a:prstGeom prst="rect">
            <a:avLst/>
          </a:prstGeom>
        </p:spPr>
      </p:pic>
      <p:pic>
        <p:nvPicPr>
          <p:cNvPr id="4" name="Immagin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048" y="2551702"/>
            <a:ext cx="3456000" cy="1419762"/>
          </a:xfrm>
          <a:prstGeom prst="rect">
            <a:avLst/>
          </a:prstGeom>
        </p:spPr>
      </p:pic>
      <p:pic>
        <p:nvPicPr>
          <p:cNvPr id="6" name="Immagin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8000" y="2552978"/>
            <a:ext cx="3456000" cy="1419762"/>
          </a:xfrm>
          <a:prstGeom prst="rect">
            <a:avLst/>
          </a:prstGeom>
        </p:spPr>
      </p:pic>
      <p:pic>
        <p:nvPicPr>
          <p:cNvPr id="10" name="Immagin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58951" y="2552978"/>
            <a:ext cx="3456000" cy="1419762"/>
          </a:xfrm>
          <a:prstGeom prst="rect">
            <a:avLst/>
          </a:prstGeom>
        </p:spPr>
      </p:pic>
      <p:sp>
        <p:nvSpPr>
          <p:cNvPr id="5" name="Rettangolo 4"/>
          <p:cNvSpPr/>
          <p:nvPr/>
        </p:nvSpPr>
        <p:spPr>
          <a:xfrm>
            <a:off x="-1" y="1"/>
            <a:ext cx="12192001" cy="110068"/>
          </a:xfrm>
          <a:prstGeom prst="rect">
            <a:avLst/>
          </a:prstGeom>
          <a:solidFill>
            <a:srgbClr val="267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6901" y="222189"/>
            <a:ext cx="1965913" cy="576000"/>
          </a:xfrm>
          <a:prstGeom prst="rect">
            <a:avLst/>
          </a:prstGeom>
        </p:spPr>
      </p:pic>
      <p:sp>
        <p:nvSpPr>
          <p:cNvPr id="16" name="Ovale 15"/>
          <p:cNvSpPr/>
          <p:nvPr/>
        </p:nvSpPr>
        <p:spPr>
          <a:xfrm>
            <a:off x="8649488"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94314" y="364070"/>
            <a:ext cx="288100" cy="296332"/>
          </a:xfrm>
          <a:prstGeom prst="rect">
            <a:avLst/>
          </a:prstGeom>
        </p:spPr>
      </p:pic>
      <p:sp>
        <p:nvSpPr>
          <p:cNvPr id="18" name="Ovale 17"/>
          <p:cNvSpPr/>
          <p:nvPr/>
        </p:nvSpPr>
        <p:spPr>
          <a:xfrm>
            <a:off x="1074122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p:cNvSpPr/>
          <p:nvPr/>
        </p:nvSpPr>
        <p:spPr>
          <a:xfrm>
            <a:off x="11438468" y="22218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a:off x="10043979"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p:cNvSpPr/>
          <p:nvPr/>
        </p:nvSpPr>
        <p:spPr>
          <a:xfrm>
            <a:off x="934673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91233" y="364069"/>
            <a:ext cx="287000" cy="295200"/>
          </a:xfrm>
          <a:prstGeom prst="rect">
            <a:avLst/>
          </a:prstGeom>
        </p:spPr>
      </p:pic>
      <p:pic>
        <p:nvPicPr>
          <p:cNvPr id="23" name="Immagine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582968" y="369923"/>
            <a:ext cx="287000" cy="295200"/>
          </a:xfrm>
          <a:prstGeom prst="rect">
            <a:avLst/>
          </a:prstGeom>
        </p:spPr>
      </p:pic>
      <p:pic>
        <p:nvPicPr>
          <p:cNvPr id="25" name="Immagine 24"/>
          <p:cNvPicPr>
            <a:picLocks noChangeAspect="1"/>
          </p:cNvPicPr>
          <p:nvPr/>
        </p:nvPicPr>
        <p:blipFill>
          <a:blip r:embed="rId12"/>
          <a:stretch>
            <a:fillRect/>
          </a:stretch>
        </p:blipFill>
        <p:spPr>
          <a:xfrm>
            <a:off x="10885723" y="367828"/>
            <a:ext cx="287000" cy="295200"/>
          </a:xfrm>
          <a:prstGeom prst="rect">
            <a:avLst/>
          </a:prstGeom>
        </p:spPr>
      </p:pic>
      <p:pic>
        <p:nvPicPr>
          <p:cNvPr id="26" name="Immagine 25"/>
          <p:cNvPicPr>
            <a:picLocks noChangeAspect="1"/>
          </p:cNvPicPr>
          <p:nvPr/>
        </p:nvPicPr>
        <p:blipFill>
          <a:blip r:embed="rId13"/>
          <a:stretch>
            <a:fillRect/>
          </a:stretch>
        </p:blipFill>
        <p:spPr>
          <a:xfrm>
            <a:off x="10188479" y="362588"/>
            <a:ext cx="287000" cy="295200"/>
          </a:xfrm>
          <a:prstGeom prst="rect">
            <a:avLst/>
          </a:prstGeom>
        </p:spPr>
      </p:pic>
      <p:sp>
        <p:nvSpPr>
          <p:cNvPr id="3" name="CasellaDiTesto 2"/>
          <p:cNvSpPr txBox="1"/>
          <p:nvPr/>
        </p:nvSpPr>
        <p:spPr>
          <a:xfrm>
            <a:off x="1" y="999068"/>
            <a:ext cx="12192000" cy="400110"/>
          </a:xfrm>
          <a:prstGeom prst="rect">
            <a:avLst/>
          </a:prstGeom>
          <a:noFill/>
        </p:spPr>
        <p:txBody>
          <a:bodyPr wrap="square" rtlCol="0">
            <a:spAutoFit/>
          </a:bodyPr>
          <a:lstStyle/>
          <a:p>
            <a:pPr algn="ctr"/>
            <a:r>
              <a:rPr lang="it-IT" sz="2000" b="1" dirty="0">
                <a:solidFill>
                  <a:srgbClr val="434342"/>
                </a:solidFill>
                <a:latin typeface="Play" panose="020B0000000000000000" pitchFamily="34" charset="0"/>
              </a:rPr>
              <a:t>AUTRES PROJETS</a:t>
            </a:r>
          </a:p>
        </p:txBody>
      </p:sp>
      <p:cxnSp>
        <p:nvCxnSpPr>
          <p:cNvPr id="7" name="Connettore 1 6"/>
          <p:cNvCxnSpPr/>
          <p:nvPr/>
        </p:nvCxnSpPr>
        <p:spPr>
          <a:xfrm>
            <a:off x="3616993" y="1574799"/>
            <a:ext cx="495802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CasellaDiTesto 1"/>
          <p:cNvSpPr txBox="1"/>
          <p:nvPr/>
        </p:nvSpPr>
        <p:spPr>
          <a:xfrm>
            <a:off x="677049" y="4163578"/>
            <a:ext cx="3420000" cy="2277547"/>
          </a:xfrm>
          <a:prstGeom prst="rect">
            <a:avLst/>
          </a:prstGeom>
          <a:noFill/>
          <a:ln>
            <a:noFill/>
          </a:ln>
        </p:spPr>
        <p:txBody>
          <a:bodyPr wrap="square" rtlCol="0">
            <a:spAutoFit/>
          </a:bodyPr>
          <a:lstStyle/>
          <a:p>
            <a:pPr algn="ctr">
              <a:spcAft>
                <a:spcPts val="300"/>
              </a:spcAft>
              <a:buClr>
                <a:srgbClr val="267CFF"/>
              </a:buClr>
              <a:buSzPct val="140000"/>
            </a:pPr>
            <a:r>
              <a:rPr lang="fr-FR" sz="1200" dirty="0">
                <a:solidFill>
                  <a:srgbClr val="5D5E6A"/>
                </a:solidFill>
                <a:latin typeface="Play" panose="020B0000000000000000" pitchFamily="34" charset="0"/>
              </a:rPr>
              <a:t>L'intervention en phase de projet concerne la construction d’un bâtiment industriel et d’un immeuble de bureaux, indépendant. La structure industrielle sera composée de trois hangars distincts séparés par des zones libres couvertes par des auvents ayant la destination d’usage suivante:</a:t>
            </a:r>
          </a:p>
          <a:p>
            <a:pPr marL="171446" indent="-171446">
              <a:spcAft>
                <a:spcPts val="300"/>
              </a:spcAft>
              <a:buClr>
                <a:srgbClr val="267CFF"/>
              </a:buClr>
              <a:buSzPct val="140000"/>
              <a:buFont typeface="Arial" panose="020B0604020202020204" pitchFamily="34" charset="0"/>
              <a:buChar char="•"/>
            </a:pPr>
            <a:endParaRPr lang="it-IT" sz="1200" b="1" dirty="0">
              <a:solidFill>
                <a:srgbClr val="5D5E6A"/>
              </a:solidFill>
              <a:latin typeface="Play" panose="020B0000000000000000" pitchFamily="34" charset="0"/>
            </a:endParaRPr>
          </a:p>
          <a:p>
            <a:pPr marL="171446" indent="-171446">
              <a:spcAft>
                <a:spcPts val="300"/>
              </a:spcAft>
              <a:buClr>
                <a:srgbClr val="267CFF"/>
              </a:buClr>
              <a:buSzPct val="140000"/>
              <a:buFont typeface="Arial" panose="020B0604020202020204" pitchFamily="34" charset="0"/>
              <a:buChar char="•"/>
            </a:pPr>
            <a:r>
              <a:rPr lang="it-IT" sz="1200" b="1" dirty="0">
                <a:solidFill>
                  <a:srgbClr val="5D5E6A"/>
                </a:solidFill>
                <a:latin typeface="Play" panose="020B0000000000000000" pitchFamily="34" charset="0"/>
              </a:rPr>
              <a:t>Hangar A</a:t>
            </a:r>
            <a:r>
              <a:rPr lang="it-IT" sz="1200" dirty="0">
                <a:solidFill>
                  <a:srgbClr val="5D5E6A"/>
                </a:solidFill>
                <a:latin typeface="Play" panose="020B0000000000000000" pitchFamily="34" charset="0"/>
              </a:rPr>
              <a:t>: atelier d’</a:t>
            </a:r>
            <a:r>
              <a:rPr lang="it-IT" sz="1200" dirty="0" err="1">
                <a:solidFill>
                  <a:srgbClr val="5D5E6A"/>
                </a:solidFill>
                <a:latin typeface="Play" panose="020B0000000000000000" pitchFamily="34" charset="0"/>
              </a:rPr>
              <a:t>assemblage</a:t>
            </a:r>
            <a:endParaRPr lang="it-IT" sz="1200" dirty="0">
              <a:solidFill>
                <a:srgbClr val="5D5E6A"/>
              </a:solidFill>
              <a:latin typeface="Play" panose="020B0000000000000000" pitchFamily="34" charset="0"/>
            </a:endParaRPr>
          </a:p>
          <a:p>
            <a:pPr marL="171446" indent="-171446">
              <a:spcAft>
                <a:spcPts val="300"/>
              </a:spcAft>
              <a:buClr>
                <a:srgbClr val="267CFF"/>
              </a:buClr>
              <a:buSzPct val="140000"/>
              <a:buFont typeface="Arial" panose="020B0604020202020204" pitchFamily="34" charset="0"/>
              <a:buChar char="•"/>
            </a:pPr>
            <a:r>
              <a:rPr lang="it-IT" sz="1200" b="1" dirty="0">
                <a:solidFill>
                  <a:srgbClr val="5D5E6A"/>
                </a:solidFill>
                <a:latin typeface="Play" panose="020B0000000000000000" pitchFamily="34" charset="0"/>
              </a:rPr>
              <a:t>Hangar B</a:t>
            </a:r>
            <a:r>
              <a:rPr lang="it-IT" sz="1200" dirty="0">
                <a:solidFill>
                  <a:srgbClr val="5D5E6A"/>
                </a:solidFill>
                <a:latin typeface="Play" panose="020B0000000000000000" pitchFamily="34" charset="0"/>
              </a:rPr>
              <a:t>: </a:t>
            </a:r>
            <a:r>
              <a:rPr lang="it-IT" sz="1200" dirty="0" err="1">
                <a:solidFill>
                  <a:srgbClr val="5D5E6A"/>
                </a:solidFill>
                <a:latin typeface="Play" panose="020B0000000000000000" pitchFamily="34" charset="0"/>
              </a:rPr>
              <a:t>entrepôt</a:t>
            </a:r>
            <a:r>
              <a:rPr lang="it-IT" sz="1200" dirty="0">
                <a:solidFill>
                  <a:srgbClr val="5D5E6A"/>
                </a:solidFill>
                <a:latin typeface="Play" panose="020B0000000000000000" pitchFamily="34" charset="0"/>
              </a:rPr>
              <a:t> et </a:t>
            </a:r>
            <a:r>
              <a:rPr lang="it-IT" sz="1200" dirty="0" err="1">
                <a:solidFill>
                  <a:srgbClr val="5D5E6A"/>
                </a:solidFill>
                <a:latin typeface="Play" panose="020B0000000000000000" pitchFamily="34" charset="0"/>
              </a:rPr>
              <a:t>dépôt</a:t>
            </a:r>
            <a:r>
              <a:rPr lang="it-IT" sz="1200" dirty="0">
                <a:solidFill>
                  <a:srgbClr val="5D5E6A"/>
                </a:solidFill>
                <a:latin typeface="Play" panose="020B0000000000000000" pitchFamily="34" charset="0"/>
              </a:rPr>
              <a:t> d’</a:t>
            </a:r>
            <a:r>
              <a:rPr lang="it-IT" sz="1200" dirty="0" err="1">
                <a:solidFill>
                  <a:srgbClr val="5D5E6A"/>
                </a:solidFill>
                <a:latin typeface="Play" panose="020B0000000000000000" pitchFamily="34" charset="0"/>
              </a:rPr>
              <a:t>équipements</a:t>
            </a:r>
            <a:endParaRPr lang="it-IT" sz="1200" dirty="0">
              <a:solidFill>
                <a:srgbClr val="5D5E6A"/>
              </a:solidFill>
              <a:latin typeface="Play" panose="020B0000000000000000" pitchFamily="34" charset="0"/>
            </a:endParaRPr>
          </a:p>
          <a:p>
            <a:pPr marL="171446" indent="-171446">
              <a:spcAft>
                <a:spcPts val="300"/>
              </a:spcAft>
              <a:buClr>
                <a:srgbClr val="267CFF"/>
              </a:buClr>
              <a:buSzPct val="140000"/>
              <a:buFont typeface="Arial" panose="020B0604020202020204" pitchFamily="34" charset="0"/>
              <a:buChar char="•"/>
            </a:pPr>
            <a:r>
              <a:rPr lang="it-IT" sz="1200" b="1" dirty="0">
                <a:solidFill>
                  <a:srgbClr val="5D5E6A"/>
                </a:solidFill>
                <a:latin typeface="Play" panose="020B0000000000000000" pitchFamily="34" charset="0"/>
              </a:rPr>
              <a:t>Hangar C</a:t>
            </a:r>
            <a:r>
              <a:rPr lang="it-IT" sz="1200" dirty="0">
                <a:solidFill>
                  <a:srgbClr val="5D5E6A"/>
                </a:solidFill>
                <a:latin typeface="Play" panose="020B0000000000000000" pitchFamily="34" charset="0"/>
              </a:rPr>
              <a:t>: </a:t>
            </a:r>
            <a:r>
              <a:rPr lang="it-IT" sz="1200" dirty="0" err="1">
                <a:solidFill>
                  <a:srgbClr val="5D5E6A"/>
                </a:solidFill>
                <a:latin typeface="Play" panose="020B0000000000000000" pitchFamily="34" charset="0"/>
              </a:rPr>
              <a:t>dépôt</a:t>
            </a:r>
            <a:r>
              <a:rPr lang="it-IT" sz="1200" dirty="0">
                <a:solidFill>
                  <a:srgbClr val="5D5E6A"/>
                </a:solidFill>
                <a:latin typeface="Play" panose="020B0000000000000000" pitchFamily="34" charset="0"/>
              </a:rPr>
              <a:t> d’</a:t>
            </a:r>
            <a:r>
              <a:rPr lang="it-IT" sz="1200" dirty="0" err="1">
                <a:solidFill>
                  <a:srgbClr val="5D5E6A"/>
                </a:solidFill>
                <a:latin typeface="Play" panose="020B0000000000000000" pitchFamily="34" charset="0"/>
              </a:rPr>
              <a:t>engins</a:t>
            </a:r>
            <a:r>
              <a:rPr lang="it-IT" sz="1200" dirty="0">
                <a:solidFill>
                  <a:srgbClr val="5D5E6A"/>
                </a:solidFill>
                <a:latin typeface="Play" panose="020B0000000000000000" pitchFamily="34" charset="0"/>
              </a:rPr>
              <a:t> de </a:t>
            </a:r>
            <a:r>
              <a:rPr lang="it-IT" sz="1200" dirty="0" err="1">
                <a:solidFill>
                  <a:srgbClr val="5D5E6A"/>
                </a:solidFill>
                <a:latin typeface="Play" panose="020B0000000000000000" pitchFamily="34" charset="0"/>
              </a:rPr>
              <a:t>travaux</a:t>
            </a:r>
            <a:endParaRPr lang="it-IT" sz="1200" dirty="0">
              <a:solidFill>
                <a:srgbClr val="5D5E6A"/>
              </a:solidFill>
              <a:latin typeface="Play" panose="020B0000000000000000" pitchFamily="34" charset="0"/>
            </a:endParaRPr>
          </a:p>
        </p:txBody>
      </p:sp>
      <p:sp>
        <p:nvSpPr>
          <p:cNvPr id="27" name="CasellaDiTesto 26"/>
          <p:cNvSpPr txBox="1"/>
          <p:nvPr/>
        </p:nvSpPr>
        <p:spPr>
          <a:xfrm>
            <a:off x="4385999" y="4163580"/>
            <a:ext cx="3420000" cy="1723549"/>
          </a:xfrm>
          <a:prstGeom prst="rect">
            <a:avLst/>
          </a:prstGeom>
          <a:noFill/>
          <a:ln>
            <a:noFill/>
          </a:ln>
        </p:spPr>
        <p:txBody>
          <a:bodyPr wrap="square" rtlCol="0">
            <a:spAutoFit/>
          </a:bodyPr>
          <a:lstStyle/>
          <a:p>
            <a:pPr algn="ctr">
              <a:spcAft>
                <a:spcPts val="300"/>
              </a:spcAft>
              <a:buClr>
                <a:srgbClr val="267CFF"/>
              </a:buClr>
              <a:buSzPct val="140000"/>
            </a:pPr>
            <a:r>
              <a:rPr lang="it-IT" sz="1200" b="1" dirty="0">
                <a:solidFill>
                  <a:srgbClr val="5D5E6A"/>
                </a:solidFill>
                <a:latin typeface="Play" panose="020B0000000000000000" pitchFamily="34" charset="0"/>
              </a:rPr>
              <a:t>Client</a:t>
            </a:r>
            <a:r>
              <a:rPr lang="it-IT" sz="1200" dirty="0">
                <a:solidFill>
                  <a:srgbClr val="5D5E6A"/>
                </a:solidFill>
                <a:latin typeface="Play" panose="020B0000000000000000" pitchFamily="34" charset="0"/>
              </a:rPr>
              <a:t>: S.A.R.P.O.M. S.r.l.</a:t>
            </a:r>
          </a:p>
          <a:p>
            <a:pPr algn="ctr">
              <a:spcAft>
                <a:spcPts val="300"/>
              </a:spcAft>
              <a:buClr>
                <a:srgbClr val="267CFF"/>
              </a:buClr>
              <a:buSzPct val="140000"/>
            </a:pPr>
            <a:endParaRPr lang="it-IT" sz="1200" dirty="0">
              <a:solidFill>
                <a:srgbClr val="5D5E6A"/>
              </a:solidFill>
              <a:latin typeface="Play" panose="020B0000000000000000" pitchFamily="34" charset="0"/>
            </a:endParaRPr>
          </a:p>
          <a:p>
            <a:pPr algn="ctr">
              <a:spcAft>
                <a:spcPts val="300"/>
              </a:spcAft>
              <a:buClr>
                <a:srgbClr val="267CFF"/>
              </a:buClr>
              <a:buSzPct val="140000"/>
            </a:pPr>
            <a:r>
              <a:rPr lang="fr-FR" sz="1200" dirty="0">
                <a:solidFill>
                  <a:srgbClr val="5D5E6A"/>
                </a:solidFill>
                <a:latin typeface="Play" panose="020B0000000000000000" pitchFamily="34" charset="0"/>
              </a:rPr>
              <a:t>Réparation du toit flottant TK1 de la Centrale </a:t>
            </a:r>
            <a:r>
              <a:rPr lang="fr-FR" sz="1200" dirty="0" err="1">
                <a:solidFill>
                  <a:srgbClr val="5D5E6A"/>
                </a:solidFill>
                <a:latin typeface="Play" panose="020B0000000000000000" pitchFamily="34" charset="0"/>
              </a:rPr>
              <a:t>Edipower</a:t>
            </a:r>
            <a:r>
              <a:rPr lang="fr-FR" sz="1200" dirty="0">
                <a:solidFill>
                  <a:srgbClr val="5D5E6A"/>
                </a:solidFill>
                <a:latin typeface="Play" panose="020B0000000000000000" pitchFamily="34" charset="0"/>
              </a:rPr>
              <a:t> de Turbigo. Sablage des tôles du toit flottant dans la zone endommagée et réparation avec enduit métallique.</a:t>
            </a:r>
            <a:endParaRPr lang="it-IT" sz="1200" dirty="0">
              <a:solidFill>
                <a:srgbClr val="5D5E6A"/>
              </a:solidFill>
              <a:latin typeface="Play" panose="020B0000000000000000" pitchFamily="34" charset="0"/>
            </a:endParaRPr>
          </a:p>
          <a:p>
            <a:pPr algn="ctr">
              <a:spcAft>
                <a:spcPts val="300"/>
              </a:spcAft>
              <a:buClr>
                <a:srgbClr val="267CFF"/>
              </a:buClr>
              <a:buSzPct val="140000"/>
            </a:pPr>
            <a:endParaRPr lang="it-IT" sz="1200" dirty="0">
              <a:solidFill>
                <a:srgbClr val="5D5E6A"/>
              </a:solidFill>
              <a:latin typeface="Play" panose="020B0000000000000000" pitchFamily="34" charset="0"/>
            </a:endParaRPr>
          </a:p>
          <a:p>
            <a:pPr algn="ctr">
              <a:spcAft>
                <a:spcPts val="300"/>
              </a:spcAft>
              <a:buClr>
                <a:srgbClr val="267CFF"/>
              </a:buClr>
              <a:buSzPct val="140000"/>
            </a:pPr>
            <a:r>
              <a:rPr lang="it-IT" sz="1200" dirty="0" err="1">
                <a:solidFill>
                  <a:srgbClr val="5D5E6A"/>
                </a:solidFill>
                <a:latin typeface="Play" panose="020B0000000000000000" pitchFamily="34" charset="0"/>
              </a:rPr>
              <a:t>Période</a:t>
            </a:r>
            <a:r>
              <a:rPr lang="it-IT" sz="1200" dirty="0">
                <a:solidFill>
                  <a:srgbClr val="5D5E6A"/>
                </a:solidFill>
                <a:latin typeface="Play" panose="020B0000000000000000" pitchFamily="34" charset="0"/>
              </a:rPr>
              <a:t> d’</a:t>
            </a:r>
            <a:r>
              <a:rPr lang="it-IT" sz="1200" dirty="0" err="1">
                <a:solidFill>
                  <a:srgbClr val="5D5E6A"/>
                </a:solidFill>
                <a:latin typeface="Play" panose="020B0000000000000000" pitchFamily="34" charset="0"/>
              </a:rPr>
              <a:t>exécution</a:t>
            </a:r>
            <a:r>
              <a:rPr lang="it-IT" sz="1200" dirty="0">
                <a:solidFill>
                  <a:srgbClr val="5D5E6A"/>
                </a:solidFill>
                <a:latin typeface="Play" panose="020B0000000000000000" pitchFamily="34" charset="0"/>
              </a:rPr>
              <a:t>: 2007</a:t>
            </a:r>
          </a:p>
        </p:txBody>
      </p:sp>
      <p:sp>
        <p:nvSpPr>
          <p:cNvPr id="28" name="CasellaDiTesto 27"/>
          <p:cNvSpPr txBox="1"/>
          <p:nvPr/>
        </p:nvSpPr>
        <p:spPr>
          <a:xfrm>
            <a:off x="8094951" y="4163581"/>
            <a:ext cx="3420000" cy="1908215"/>
          </a:xfrm>
          <a:prstGeom prst="rect">
            <a:avLst/>
          </a:prstGeom>
          <a:noFill/>
          <a:ln>
            <a:noFill/>
          </a:ln>
        </p:spPr>
        <p:txBody>
          <a:bodyPr wrap="square" rtlCol="0">
            <a:spAutoFit/>
          </a:bodyPr>
          <a:lstStyle/>
          <a:p>
            <a:pPr algn="ctr">
              <a:spcAft>
                <a:spcPts val="300"/>
              </a:spcAft>
              <a:buClr>
                <a:srgbClr val="267CFF"/>
              </a:buClr>
              <a:buSzPct val="140000"/>
            </a:pPr>
            <a:r>
              <a:rPr lang="it-IT" sz="1200" b="1" dirty="0">
                <a:solidFill>
                  <a:srgbClr val="5D5E6A"/>
                </a:solidFill>
                <a:latin typeface="Play" panose="020B0000000000000000" pitchFamily="34" charset="0"/>
              </a:rPr>
              <a:t>Client</a:t>
            </a:r>
            <a:r>
              <a:rPr lang="it-IT" sz="1200" dirty="0">
                <a:solidFill>
                  <a:srgbClr val="5D5E6A"/>
                </a:solidFill>
                <a:latin typeface="Play" panose="020B0000000000000000" pitchFamily="34" charset="0"/>
              </a:rPr>
              <a:t>: Disma S.r.l.</a:t>
            </a:r>
          </a:p>
          <a:p>
            <a:pPr algn="ctr">
              <a:spcAft>
                <a:spcPts val="300"/>
              </a:spcAft>
              <a:buClr>
                <a:srgbClr val="267CFF"/>
              </a:buClr>
              <a:buSzPct val="140000"/>
            </a:pPr>
            <a:endParaRPr lang="it-IT" sz="1200" dirty="0">
              <a:solidFill>
                <a:srgbClr val="5D5E6A"/>
              </a:solidFill>
              <a:latin typeface="Play" panose="020B0000000000000000" pitchFamily="34" charset="0"/>
            </a:endParaRPr>
          </a:p>
          <a:p>
            <a:pPr algn="ctr">
              <a:spcAft>
                <a:spcPts val="300"/>
              </a:spcAft>
              <a:buClr>
                <a:srgbClr val="267CFF"/>
              </a:buClr>
              <a:buSzPct val="140000"/>
            </a:pPr>
            <a:r>
              <a:rPr lang="fr-FR" sz="1200" dirty="0">
                <a:solidFill>
                  <a:srgbClr val="5D5E6A"/>
                </a:solidFill>
                <a:latin typeface="Play" panose="020B0000000000000000" pitchFamily="34" charset="0"/>
              </a:rPr>
              <a:t>Activité exercée pour </a:t>
            </a:r>
            <a:r>
              <a:rPr lang="fr-FR" sz="1200" dirty="0" err="1">
                <a:solidFill>
                  <a:srgbClr val="5D5E6A"/>
                </a:solidFill>
                <a:latin typeface="Play" panose="020B0000000000000000" pitchFamily="34" charset="0"/>
              </a:rPr>
              <a:t>Disma</a:t>
            </a:r>
            <a:r>
              <a:rPr lang="fr-FR" sz="1200" dirty="0">
                <a:solidFill>
                  <a:srgbClr val="5D5E6A"/>
                </a:solidFill>
                <a:latin typeface="Play" panose="020B0000000000000000" pitchFamily="34" charset="0"/>
              </a:rPr>
              <a:t> </a:t>
            </a:r>
            <a:r>
              <a:rPr lang="fr-FR" sz="1200" dirty="0" err="1">
                <a:solidFill>
                  <a:srgbClr val="5D5E6A"/>
                </a:solidFill>
                <a:latin typeface="Play" panose="020B0000000000000000" pitchFamily="34" charset="0"/>
              </a:rPr>
              <a:t>S.r.l</a:t>
            </a:r>
            <a:r>
              <a:rPr lang="fr-FR" sz="1200" dirty="0">
                <a:solidFill>
                  <a:srgbClr val="5D5E6A"/>
                </a:solidFill>
                <a:latin typeface="Play" panose="020B0000000000000000" pitchFamily="34" charset="0"/>
              </a:rPr>
              <a:t>. à l’Aéroport de Malpensa. Travaux mécaniques pour la réalisation de la Phase 5 d’agrandissement du réseau d’extincteurs pour la distribution du carburant de l’Aéroport de Malpensa.</a:t>
            </a:r>
            <a:endParaRPr lang="it-IT" sz="1200" dirty="0">
              <a:solidFill>
                <a:srgbClr val="5D5E6A"/>
              </a:solidFill>
              <a:latin typeface="Play" panose="020B0000000000000000" pitchFamily="34" charset="0"/>
            </a:endParaRPr>
          </a:p>
          <a:p>
            <a:pPr algn="ctr">
              <a:spcAft>
                <a:spcPts val="300"/>
              </a:spcAft>
              <a:buClr>
                <a:srgbClr val="267CFF"/>
              </a:buClr>
              <a:buSzPct val="140000"/>
            </a:pPr>
            <a:endParaRPr lang="it-IT" sz="1200" dirty="0">
              <a:solidFill>
                <a:srgbClr val="5D5E6A"/>
              </a:solidFill>
              <a:latin typeface="Play" panose="020B0000000000000000" pitchFamily="34" charset="0"/>
            </a:endParaRPr>
          </a:p>
          <a:p>
            <a:pPr algn="ctr">
              <a:spcAft>
                <a:spcPts val="300"/>
              </a:spcAft>
              <a:buClr>
                <a:srgbClr val="267CFF"/>
              </a:buClr>
              <a:buSzPct val="140000"/>
            </a:pPr>
            <a:r>
              <a:rPr lang="it-IT" sz="1200" dirty="0" err="1">
                <a:solidFill>
                  <a:srgbClr val="5D5E6A"/>
                </a:solidFill>
                <a:latin typeface="Play" panose="020B0000000000000000" pitchFamily="34" charset="0"/>
              </a:rPr>
              <a:t>Période</a:t>
            </a:r>
            <a:r>
              <a:rPr lang="it-IT" sz="1200" dirty="0">
                <a:solidFill>
                  <a:srgbClr val="5D5E6A"/>
                </a:solidFill>
                <a:latin typeface="Play" panose="020B0000000000000000" pitchFamily="34" charset="0"/>
              </a:rPr>
              <a:t> d’</a:t>
            </a:r>
            <a:r>
              <a:rPr lang="it-IT" sz="1200" dirty="0" err="1">
                <a:solidFill>
                  <a:srgbClr val="5D5E6A"/>
                </a:solidFill>
                <a:latin typeface="Play" panose="020B0000000000000000" pitchFamily="34" charset="0"/>
              </a:rPr>
              <a:t>exécution</a:t>
            </a:r>
            <a:r>
              <a:rPr lang="it-IT" sz="1200" dirty="0">
                <a:solidFill>
                  <a:srgbClr val="5D5E6A"/>
                </a:solidFill>
                <a:latin typeface="Play" panose="020B0000000000000000" pitchFamily="34" charset="0"/>
              </a:rPr>
              <a:t>: 2006-2007</a:t>
            </a:r>
          </a:p>
        </p:txBody>
      </p:sp>
      <p:sp>
        <p:nvSpPr>
          <p:cNvPr id="8" name="CasellaDiTesto 7"/>
          <p:cNvSpPr txBox="1"/>
          <p:nvPr/>
        </p:nvSpPr>
        <p:spPr>
          <a:xfrm>
            <a:off x="677049" y="1870734"/>
            <a:ext cx="3455999" cy="584775"/>
          </a:xfrm>
          <a:prstGeom prst="rect">
            <a:avLst/>
          </a:prstGeom>
          <a:noFill/>
        </p:spPr>
        <p:txBody>
          <a:bodyPr wrap="square" rtlCol="0">
            <a:spAutoFit/>
          </a:bodyPr>
          <a:lstStyle/>
          <a:p>
            <a:pPr algn="ctr"/>
            <a:r>
              <a:rPr lang="fr-FR" sz="1600" dirty="0">
                <a:solidFill>
                  <a:srgbClr val="5D5E6A"/>
                </a:solidFill>
                <a:latin typeface="Play" panose="020B0000000000000000" pitchFamily="34" charset="0"/>
              </a:rPr>
              <a:t>NOUVEAU SIÈGE</a:t>
            </a:r>
          </a:p>
          <a:p>
            <a:pPr algn="ctr"/>
            <a:r>
              <a:rPr lang="fr-FR" sz="1600" dirty="0">
                <a:solidFill>
                  <a:srgbClr val="5D5E6A"/>
                </a:solidFill>
                <a:latin typeface="Play" panose="020B0000000000000000" pitchFamily="34" charset="0"/>
              </a:rPr>
              <a:t>C.I.I. GUATELLI S.P.A.</a:t>
            </a:r>
          </a:p>
        </p:txBody>
      </p:sp>
      <p:sp>
        <p:nvSpPr>
          <p:cNvPr id="29" name="CasellaDiTesto 28"/>
          <p:cNvSpPr txBox="1"/>
          <p:nvPr/>
        </p:nvSpPr>
        <p:spPr>
          <a:xfrm>
            <a:off x="4367999" y="1874383"/>
            <a:ext cx="3437999" cy="584775"/>
          </a:xfrm>
          <a:prstGeom prst="rect">
            <a:avLst/>
          </a:prstGeom>
          <a:noFill/>
        </p:spPr>
        <p:txBody>
          <a:bodyPr wrap="square" rtlCol="0">
            <a:spAutoFit/>
          </a:bodyPr>
          <a:lstStyle/>
          <a:p>
            <a:pPr algn="ctr"/>
            <a:r>
              <a:rPr lang="it-IT" sz="1600" dirty="0">
                <a:solidFill>
                  <a:srgbClr val="5D5E6A"/>
                </a:solidFill>
                <a:latin typeface="Play" panose="020B0000000000000000" pitchFamily="34" charset="0"/>
              </a:rPr>
              <a:t>RÉPARATION TOIT</a:t>
            </a:r>
          </a:p>
          <a:p>
            <a:pPr algn="ctr"/>
            <a:r>
              <a:rPr lang="it-IT" sz="1600" dirty="0">
                <a:solidFill>
                  <a:srgbClr val="5D5E6A"/>
                </a:solidFill>
                <a:latin typeface="Play" panose="020B0000000000000000" pitchFamily="34" charset="0"/>
              </a:rPr>
              <a:t>FLOTTANT TK1</a:t>
            </a:r>
          </a:p>
        </p:txBody>
      </p:sp>
      <p:sp>
        <p:nvSpPr>
          <p:cNvPr id="30" name="CasellaDiTesto 29"/>
          <p:cNvSpPr txBox="1"/>
          <p:nvPr/>
        </p:nvSpPr>
        <p:spPr>
          <a:xfrm>
            <a:off x="8058951" y="1873358"/>
            <a:ext cx="3456000" cy="584775"/>
          </a:xfrm>
          <a:prstGeom prst="rect">
            <a:avLst/>
          </a:prstGeom>
          <a:noFill/>
        </p:spPr>
        <p:txBody>
          <a:bodyPr wrap="square" rtlCol="0">
            <a:spAutoFit/>
          </a:bodyPr>
          <a:lstStyle/>
          <a:p>
            <a:pPr algn="ctr"/>
            <a:r>
              <a:rPr lang="it-IT" sz="1600" dirty="0">
                <a:solidFill>
                  <a:srgbClr val="5D5E6A"/>
                </a:solidFill>
                <a:latin typeface="Play" panose="020B0000000000000000" pitchFamily="34" charset="0"/>
              </a:rPr>
              <a:t>HRS</a:t>
            </a:r>
          </a:p>
          <a:p>
            <a:pPr algn="ctr"/>
            <a:r>
              <a:rPr lang="it-IT" sz="1600" dirty="0">
                <a:solidFill>
                  <a:srgbClr val="5D5E6A"/>
                </a:solidFill>
                <a:latin typeface="Play" panose="020B0000000000000000" pitchFamily="34" charset="0"/>
              </a:rPr>
              <a:t>PHASE 5</a:t>
            </a:r>
          </a:p>
        </p:txBody>
      </p:sp>
    </p:spTree>
    <p:extLst>
      <p:ext uri="{BB962C8B-B14F-4D97-AF65-F5344CB8AC3E}">
        <p14:creationId xmlns:p14="http://schemas.microsoft.com/office/powerpoint/2010/main" val="3177224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C1493861-B8D8-4792-9E5B-8B7998B0BB62}"/>
              </a:ext>
            </a:extLst>
          </p:cNvPr>
          <p:cNvPicPr>
            <a:picLocks noChangeAspect="1"/>
          </p:cNvPicPr>
          <p:nvPr/>
        </p:nvPicPr>
        <p:blipFill>
          <a:blip r:embed="rId2"/>
          <a:stretch>
            <a:fillRect/>
          </a:stretch>
        </p:blipFill>
        <p:spPr>
          <a:xfrm>
            <a:off x="9447454" y="4695133"/>
            <a:ext cx="2067213" cy="1609950"/>
          </a:xfrm>
          <a:prstGeom prst="rect">
            <a:avLst/>
          </a:prstGeom>
        </p:spPr>
      </p:pic>
      <p:pic>
        <p:nvPicPr>
          <p:cNvPr id="28" name="Immagine 27">
            <a:extLst>
              <a:ext uri="{FF2B5EF4-FFF2-40B4-BE49-F238E27FC236}">
                <a16:creationId xmlns:a16="http://schemas.microsoft.com/office/drawing/2014/main" id="{E3A4E456-3A80-4558-84C8-0401EE14E6B9}"/>
              </a:ext>
            </a:extLst>
          </p:cNvPr>
          <p:cNvPicPr>
            <a:picLocks noChangeAspect="1"/>
          </p:cNvPicPr>
          <p:nvPr/>
        </p:nvPicPr>
        <p:blipFill>
          <a:blip r:embed="rId3"/>
          <a:stretch>
            <a:fillRect/>
          </a:stretch>
        </p:blipFill>
        <p:spPr>
          <a:xfrm>
            <a:off x="7242604" y="4695133"/>
            <a:ext cx="2067213" cy="1609950"/>
          </a:xfrm>
          <a:prstGeom prst="rect">
            <a:avLst/>
          </a:prstGeom>
        </p:spPr>
      </p:pic>
      <p:pic>
        <p:nvPicPr>
          <p:cNvPr id="30" name="Immagine 29">
            <a:extLst>
              <a:ext uri="{FF2B5EF4-FFF2-40B4-BE49-F238E27FC236}">
                <a16:creationId xmlns:a16="http://schemas.microsoft.com/office/drawing/2014/main" id="{35299FAC-5C63-4687-A8B4-5C0E870E03FE}"/>
              </a:ext>
            </a:extLst>
          </p:cNvPr>
          <p:cNvPicPr>
            <a:picLocks noChangeAspect="1"/>
          </p:cNvPicPr>
          <p:nvPr/>
        </p:nvPicPr>
        <p:blipFill>
          <a:blip r:embed="rId4"/>
          <a:stretch>
            <a:fillRect/>
          </a:stretch>
        </p:blipFill>
        <p:spPr>
          <a:xfrm>
            <a:off x="5060749" y="4695133"/>
            <a:ext cx="2067213" cy="1609950"/>
          </a:xfrm>
          <a:prstGeom prst="rect">
            <a:avLst/>
          </a:prstGeom>
        </p:spPr>
      </p:pic>
      <p:pic>
        <p:nvPicPr>
          <p:cNvPr id="32" name="Immagine 31">
            <a:extLst>
              <a:ext uri="{FF2B5EF4-FFF2-40B4-BE49-F238E27FC236}">
                <a16:creationId xmlns:a16="http://schemas.microsoft.com/office/drawing/2014/main" id="{B3DC8EDC-2203-47A0-B8EF-E665C4B5DC73}"/>
              </a:ext>
            </a:extLst>
          </p:cNvPr>
          <p:cNvPicPr>
            <a:picLocks noChangeAspect="1"/>
          </p:cNvPicPr>
          <p:nvPr/>
        </p:nvPicPr>
        <p:blipFill>
          <a:blip r:embed="rId5"/>
          <a:stretch>
            <a:fillRect/>
          </a:stretch>
        </p:blipFill>
        <p:spPr>
          <a:xfrm>
            <a:off x="2873713" y="4695133"/>
            <a:ext cx="2067213" cy="1609950"/>
          </a:xfrm>
          <a:prstGeom prst="rect">
            <a:avLst/>
          </a:prstGeom>
        </p:spPr>
      </p:pic>
      <p:pic>
        <p:nvPicPr>
          <p:cNvPr id="12" name="Immagine 11"/>
          <p:cNvPicPr>
            <a:picLocks noChangeAspect="1"/>
          </p:cNvPicPr>
          <p:nvPr/>
        </p:nvPicPr>
        <p:blipFill>
          <a:blip r:embed="rId6"/>
          <a:stretch>
            <a:fillRect/>
          </a:stretch>
        </p:blipFill>
        <p:spPr>
          <a:xfrm>
            <a:off x="6181546" y="2172067"/>
            <a:ext cx="2572109" cy="1609950"/>
          </a:xfrm>
          <a:prstGeom prst="rect">
            <a:avLst/>
          </a:prstGeom>
          <a:ln>
            <a:noFill/>
          </a:ln>
        </p:spPr>
      </p:pic>
      <p:pic>
        <p:nvPicPr>
          <p:cNvPr id="11" name="Immagine 10"/>
          <p:cNvPicPr>
            <a:picLocks noChangeAspect="1"/>
          </p:cNvPicPr>
          <p:nvPr/>
        </p:nvPicPr>
        <p:blipFill>
          <a:blip r:embed="rId7"/>
          <a:stretch>
            <a:fillRect/>
          </a:stretch>
        </p:blipFill>
        <p:spPr>
          <a:xfrm>
            <a:off x="3438346" y="2172067"/>
            <a:ext cx="2572109" cy="1609950"/>
          </a:xfrm>
          <a:prstGeom prst="rect">
            <a:avLst/>
          </a:prstGeom>
          <a:ln>
            <a:noFill/>
          </a:ln>
        </p:spPr>
      </p:pic>
      <p:sp>
        <p:nvSpPr>
          <p:cNvPr id="5" name="Rettangolo 4"/>
          <p:cNvSpPr/>
          <p:nvPr/>
        </p:nvSpPr>
        <p:spPr>
          <a:xfrm>
            <a:off x="-1" y="1"/>
            <a:ext cx="12192001" cy="110068"/>
          </a:xfrm>
          <a:prstGeom prst="rect">
            <a:avLst/>
          </a:prstGeom>
          <a:solidFill>
            <a:srgbClr val="267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Immagin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6901" y="222189"/>
            <a:ext cx="1965913" cy="576000"/>
          </a:xfrm>
          <a:prstGeom prst="rect">
            <a:avLst/>
          </a:prstGeom>
        </p:spPr>
      </p:pic>
      <p:sp>
        <p:nvSpPr>
          <p:cNvPr id="16" name="Ovale 15"/>
          <p:cNvSpPr/>
          <p:nvPr/>
        </p:nvSpPr>
        <p:spPr>
          <a:xfrm>
            <a:off x="8649488"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Immagin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94314" y="364070"/>
            <a:ext cx="288100" cy="296332"/>
          </a:xfrm>
          <a:prstGeom prst="rect">
            <a:avLst/>
          </a:prstGeom>
        </p:spPr>
      </p:pic>
      <p:sp>
        <p:nvSpPr>
          <p:cNvPr id="18" name="Ovale 17"/>
          <p:cNvSpPr/>
          <p:nvPr/>
        </p:nvSpPr>
        <p:spPr>
          <a:xfrm>
            <a:off x="1074122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e 18"/>
          <p:cNvSpPr/>
          <p:nvPr/>
        </p:nvSpPr>
        <p:spPr>
          <a:xfrm>
            <a:off x="11438468" y="22218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e 19"/>
          <p:cNvSpPr/>
          <p:nvPr/>
        </p:nvSpPr>
        <p:spPr>
          <a:xfrm>
            <a:off x="10043979"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e 20"/>
          <p:cNvSpPr/>
          <p:nvPr/>
        </p:nvSpPr>
        <p:spPr>
          <a:xfrm>
            <a:off x="934673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Immagin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91233" y="364069"/>
            <a:ext cx="287000" cy="295200"/>
          </a:xfrm>
          <a:prstGeom prst="rect">
            <a:avLst/>
          </a:prstGeom>
        </p:spPr>
      </p:pic>
      <p:pic>
        <p:nvPicPr>
          <p:cNvPr id="23" name="Immagine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582968" y="369923"/>
            <a:ext cx="287000" cy="295200"/>
          </a:xfrm>
          <a:prstGeom prst="rect">
            <a:avLst/>
          </a:prstGeom>
        </p:spPr>
      </p:pic>
      <p:pic>
        <p:nvPicPr>
          <p:cNvPr id="25" name="Immagine 24"/>
          <p:cNvPicPr>
            <a:picLocks noChangeAspect="1"/>
          </p:cNvPicPr>
          <p:nvPr/>
        </p:nvPicPr>
        <p:blipFill>
          <a:blip r:embed="rId12"/>
          <a:stretch>
            <a:fillRect/>
          </a:stretch>
        </p:blipFill>
        <p:spPr>
          <a:xfrm>
            <a:off x="10885723" y="367828"/>
            <a:ext cx="287000" cy="295200"/>
          </a:xfrm>
          <a:prstGeom prst="rect">
            <a:avLst/>
          </a:prstGeom>
        </p:spPr>
      </p:pic>
      <p:pic>
        <p:nvPicPr>
          <p:cNvPr id="26" name="Immagine 25"/>
          <p:cNvPicPr>
            <a:picLocks noChangeAspect="1"/>
          </p:cNvPicPr>
          <p:nvPr/>
        </p:nvPicPr>
        <p:blipFill>
          <a:blip r:embed="rId13"/>
          <a:stretch>
            <a:fillRect/>
          </a:stretch>
        </p:blipFill>
        <p:spPr>
          <a:xfrm>
            <a:off x="10188479" y="362588"/>
            <a:ext cx="287000" cy="295200"/>
          </a:xfrm>
          <a:prstGeom prst="rect">
            <a:avLst/>
          </a:prstGeom>
        </p:spPr>
      </p:pic>
      <p:sp>
        <p:nvSpPr>
          <p:cNvPr id="3" name="CasellaDiTesto 2"/>
          <p:cNvSpPr txBox="1"/>
          <p:nvPr/>
        </p:nvSpPr>
        <p:spPr>
          <a:xfrm>
            <a:off x="1" y="999068"/>
            <a:ext cx="12192000" cy="400110"/>
          </a:xfrm>
          <a:prstGeom prst="rect">
            <a:avLst/>
          </a:prstGeom>
          <a:noFill/>
        </p:spPr>
        <p:txBody>
          <a:bodyPr wrap="square" rtlCol="0">
            <a:spAutoFit/>
          </a:bodyPr>
          <a:lstStyle/>
          <a:p>
            <a:pPr algn="ctr"/>
            <a:r>
              <a:rPr lang="it-IT" sz="2000" b="1" dirty="0">
                <a:solidFill>
                  <a:srgbClr val="434342"/>
                </a:solidFill>
                <a:latin typeface="Play" panose="020B0000000000000000" pitchFamily="34" charset="0"/>
              </a:rPr>
              <a:t>NOS PRINCIPAUX CLIENTS</a:t>
            </a:r>
          </a:p>
        </p:txBody>
      </p:sp>
      <p:cxnSp>
        <p:nvCxnSpPr>
          <p:cNvPr id="7" name="Connettore 1 6"/>
          <p:cNvCxnSpPr/>
          <p:nvPr/>
        </p:nvCxnSpPr>
        <p:spPr>
          <a:xfrm>
            <a:off x="3616993" y="1574799"/>
            <a:ext cx="495802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CasellaDiTesto 23"/>
          <p:cNvSpPr txBox="1"/>
          <p:nvPr/>
        </p:nvSpPr>
        <p:spPr>
          <a:xfrm>
            <a:off x="695146" y="1766444"/>
            <a:ext cx="2572109" cy="33855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5D5E6A"/>
                </a:solidFill>
                <a:effectLst/>
                <a:uLnTx/>
                <a:uFillTx/>
                <a:latin typeface="Play" panose="020B0000000000000000" pitchFamily="34" charset="0"/>
                <a:ea typeface="+mn-ea"/>
                <a:cs typeface="+mn-cs"/>
              </a:rPr>
              <a:t>ENI S.P.A.</a:t>
            </a:r>
          </a:p>
        </p:txBody>
      </p:sp>
      <p:pic>
        <p:nvPicPr>
          <p:cNvPr id="8" name="Immagine 7"/>
          <p:cNvPicPr>
            <a:picLocks noChangeAspect="1"/>
          </p:cNvPicPr>
          <p:nvPr/>
        </p:nvPicPr>
        <p:blipFill>
          <a:blip r:embed="rId14"/>
          <a:stretch>
            <a:fillRect/>
          </a:stretch>
        </p:blipFill>
        <p:spPr>
          <a:xfrm>
            <a:off x="695146" y="2172067"/>
            <a:ext cx="2572109" cy="1609950"/>
          </a:xfrm>
          <a:prstGeom prst="rect">
            <a:avLst/>
          </a:prstGeom>
          <a:ln>
            <a:noFill/>
          </a:ln>
        </p:spPr>
      </p:pic>
      <p:sp>
        <p:nvSpPr>
          <p:cNvPr id="27" name="CasellaDiTesto 26"/>
          <p:cNvSpPr txBox="1"/>
          <p:nvPr/>
        </p:nvSpPr>
        <p:spPr>
          <a:xfrm>
            <a:off x="3438346" y="1766444"/>
            <a:ext cx="2572109" cy="33855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5D5E6A"/>
                </a:solidFill>
                <a:effectLst/>
                <a:uLnTx/>
                <a:uFillTx/>
                <a:latin typeface="Play" panose="020B0000000000000000" pitchFamily="34" charset="0"/>
                <a:ea typeface="+mn-ea"/>
                <a:cs typeface="+mn-cs"/>
              </a:rPr>
              <a:t>ESSO ITALIANA S.R.L.</a:t>
            </a:r>
          </a:p>
        </p:txBody>
      </p:sp>
      <p:sp>
        <p:nvSpPr>
          <p:cNvPr id="29" name="CasellaDiTesto 28"/>
          <p:cNvSpPr txBox="1"/>
          <p:nvPr/>
        </p:nvSpPr>
        <p:spPr>
          <a:xfrm>
            <a:off x="6181547" y="1766444"/>
            <a:ext cx="2572108" cy="33855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5D5E6A"/>
                </a:solidFill>
                <a:effectLst/>
                <a:uLnTx/>
                <a:uFillTx/>
                <a:latin typeface="Play" panose="020B0000000000000000" pitchFamily="34" charset="0"/>
                <a:ea typeface="+mn-ea"/>
                <a:cs typeface="+mn-cs"/>
              </a:rPr>
              <a:t>S.A.R.P.O.M. S.R.L.</a:t>
            </a:r>
          </a:p>
        </p:txBody>
      </p:sp>
      <p:pic>
        <p:nvPicPr>
          <p:cNvPr id="14" name="Immagine 13"/>
          <p:cNvPicPr>
            <a:picLocks noChangeAspect="1"/>
          </p:cNvPicPr>
          <p:nvPr/>
        </p:nvPicPr>
        <p:blipFill>
          <a:blip r:embed="rId15"/>
          <a:stretch>
            <a:fillRect/>
          </a:stretch>
        </p:blipFill>
        <p:spPr>
          <a:xfrm>
            <a:off x="8924745" y="2172067"/>
            <a:ext cx="2572109" cy="1609950"/>
          </a:xfrm>
          <a:prstGeom prst="rect">
            <a:avLst/>
          </a:prstGeom>
          <a:ln>
            <a:noFill/>
          </a:ln>
        </p:spPr>
      </p:pic>
      <p:sp>
        <p:nvSpPr>
          <p:cNvPr id="31" name="CasellaDiTesto 30"/>
          <p:cNvSpPr txBox="1"/>
          <p:nvPr/>
        </p:nvSpPr>
        <p:spPr>
          <a:xfrm>
            <a:off x="8924745" y="1766444"/>
            <a:ext cx="2572110" cy="58477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5D5E6A"/>
                </a:solidFill>
                <a:effectLst/>
                <a:uLnTx/>
                <a:uFillTx/>
                <a:latin typeface="Play" panose="020B0000000000000000" pitchFamily="34" charset="0"/>
                <a:ea typeface="+mn-ea"/>
                <a:cs typeface="+mn-cs"/>
              </a:rPr>
              <a:t>KUWAIT PETROLEUM ITALIA S.P.A.</a:t>
            </a:r>
          </a:p>
        </p:txBody>
      </p:sp>
      <p:pic>
        <p:nvPicPr>
          <p:cNvPr id="6" name="Immagine 5">
            <a:extLst>
              <a:ext uri="{FF2B5EF4-FFF2-40B4-BE49-F238E27FC236}">
                <a16:creationId xmlns:a16="http://schemas.microsoft.com/office/drawing/2014/main" id="{DE9BCB34-5941-46E2-BBC4-D6655DF8BD49}"/>
              </a:ext>
            </a:extLst>
          </p:cNvPr>
          <p:cNvPicPr>
            <a:picLocks noChangeAspect="1"/>
          </p:cNvPicPr>
          <p:nvPr/>
        </p:nvPicPr>
        <p:blipFill>
          <a:blip r:embed="rId16"/>
          <a:stretch>
            <a:fillRect/>
          </a:stretch>
        </p:blipFill>
        <p:spPr>
          <a:xfrm>
            <a:off x="686678" y="4695133"/>
            <a:ext cx="2067213" cy="1609950"/>
          </a:xfrm>
          <a:prstGeom prst="rect">
            <a:avLst/>
          </a:prstGeom>
        </p:spPr>
      </p:pic>
      <p:sp>
        <p:nvSpPr>
          <p:cNvPr id="35" name="CasellaDiTesto 34"/>
          <p:cNvSpPr txBox="1"/>
          <p:nvPr/>
        </p:nvSpPr>
        <p:spPr>
          <a:xfrm>
            <a:off x="677333" y="4289510"/>
            <a:ext cx="2085027" cy="58477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5D5E6A"/>
                </a:solidFill>
                <a:effectLst/>
                <a:uLnTx/>
                <a:uFillTx/>
                <a:latin typeface="Play" panose="020B0000000000000000" pitchFamily="34" charset="0"/>
                <a:ea typeface="+mn-ea"/>
                <a:cs typeface="+mn-cs"/>
              </a:rPr>
              <a:t>TAMOIL RAFFINAZIONE</a:t>
            </a:r>
          </a:p>
        </p:txBody>
      </p:sp>
      <p:sp>
        <p:nvSpPr>
          <p:cNvPr id="37" name="CasellaDiTesto 36"/>
          <p:cNvSpPr txBox="1"/>
          <p:nvPr/>
        </p:nvSpPr>
        <p:spPr>
          <a:xfrm>
            <a:off x="2882183" y="4289510"/>
            <a:ext cx="2058745" cy="58477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5D5E6A"/>
                </a:solidFill>
                <a:effectLst/>
                <a:uLnTx/>
                <a:uFillTx/>
                <a:latin typeface="Play" panose="020B0000000000000000" pitchFamily="34" charset="0"/>
                <a:ea typeface="+mn-ea"/>
                <a:cs typeface="+mn-cs"/>
              </a:rPr>
              <a:t>SNAM RETE GAS S.P.A.</a:t>
            </a:r>
          </a:p>
        </p:txBody>
      </p:sp>
      <p:sp>
        <p:nvSpPr>
          <p:cNvPr id="38" name="CasellaDiTesto 37"/>
          <p:cNvSpPr txBox="1"/>
          <p:nvPr/>
        </p:nvSpPr>
        <p:spPr>
          <a:xfrm>
            <a:off x="5060751" y="4289510"/>
            <a:ext cx="2067212" cy="58477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5D5E6A"/>
                </a:solidFill>
                <a:effectLst/>
                <a:uLnTx/>
                <a:uFillTx/>
                <a:latin typeface="Play" panose="020B0000000000000000" pitchFamily="34" charset="0"/>
                <a:ea typeface="+mn-ea"/>
                <a:cs typeface="+mn-cs"/>
              </a:rPr>
              <a:t>TRANS AUSTRIA GASLEITUNG GMBH</a:t>
            </a:r>
          </a:p>
        </p:txBody>
      </p:sp>
      <p:sp>
        <p:nvSpPr>
          <p:cNvPr id="40" name="CasellaDiTesto 39"/>
          <p:cNvSpPr txBox="1"/>
          <p:nvPr/>
        </p:nvSpPr>
        <p:spPr>
          <a:xfrm>
            <a:off x="9424459" y="4289510"/>
            <a:ext cx="2072394" cy="33855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5D5E6A"/>
                </a:solidFill>
                <a:effectLst/>
                <a:uLnTx/>
                <a:uFillTx/>
                <a:latin typeface="Play" panose="020B0000000000000000" pitchFamily="34" charset="0"/>
                <a:ea typeface="+mn-ea"/>
                <a:cs typeface="+mn-cs"/>
              </a:rPr>
              <a:t>TERÉGA</a:t>
            </a:r>
          </a:p>
        </p:txBody>
      </p:sp>
      <p:sp>
        <p:nvSpPr>
          <p:cNvPr id="45" name="CasellaDiTesto 44">
            <a:extLst>
              <a:ext uri="{FF2B5EF4-FFF2-40B4-BE49-F238E27FC236}">
                <a16:creationId xmlns:a16="http://schemas.microsoft.com/office/drawing/2014/main" id="{C7F18232-2C49-4146-84E9-F2596385D04D}"/>
              </a:ext>
            </a:extLst>
          </p:cNvPr>
          <p:cNvSpPr txBox="1"/>
          <p:nvPr/>
        </p:nvSpPr>
        <p:spPr>
          <a:xfrm>
            <a:off x="7242605" y="4289510"/>
            <a:ext cx="2067212" cy="33855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5D5E6A"/>
                </a:solidFill>
                <a:effectLst/>
                <a:uLnTx/>
                <a:uFillTx/>
                <a:latin typeface="Play" panose="020B0000000000000000" pitchFamily="34" charset="0"/>
                <a:ea typeface="+mn-ea"/>
                <a:cs typeface="+mn-cs"/>
              </a:rPr>
              <a:t>GTRGAZ</a:t>
            </a:r>
          </a:p>
        </p:txBody>
      </p:sp>
    </p:spTree>
    <p:extLst>
      <p:ext uri="{BB962C8B-B14F-4D97-AF65-F5344CB8AC3E}">
        <p14:creationId xmlns:p14="http://schemas.microsoft.com/office/powerpoint/2010/main" val="2158088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ttangolo arrotondato 40"/>
          <p:cNvSpPr/>
          <p:nvPr/>
        </p:nvSpPr>
        <p:spPr>
          <a:xfrm>
            <a:off x="1069012" y="2866831"/>
            <a:ext cx="2636073" cy="333190"/>
          </a:xfrm>
          <a:prstGeom prst="roundRect">
            <a:avLst/>
          </a:prstGeom>
          <a:solidFill>
            <a:srgbClr val="434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Rettangolo arrotondato 39"/>
          <p:cNvSpPr/>
          <p:nvPr/>
        </p:nvSpPr>
        <p:spPr>
          <a:xfrm>
            <a:off x="4811828" y="2866831"/>
            <a:ext cx="2636073" cy="333190"/>
          </a:xfrm>
          <a:prstGeom prst="roundRect">
            <a:avLst/>
          </a:prstGeom>
          <a:solidFill>
            <a:srgbClr val="434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CasellaDiTesto 37"/>
          <p:cNvSpPr txBox="1"/>
          <p:nvPr/>
        </p:nvSpPr>
        <p:spPr>
          <a:xfrm>
            <a:off x="1138308" y="2918010"/>
            <a:ext cx="2536233" cy="230832"/>
          </a:xfrm>
          <a:prstGeom prst="rect">
            <a:avLst/>
          </a:prstGeom>
          <a:noFill/>
        </p:spPr>
        <p:txBody>
          <a:bodyPr wrap="square" rtlCol="0">
            <a:spAutoFit/>
          </a:bodyPr>
          <a:lstStyle/>
          <a:p>
            <a:pPr algn="ctr"/>
            <a:r>
              <a:rPr lang="it-IT" sz="900" dirty="0">
                <a:solidFill>
                  <a:schemeClr val="bg1"/>
                </a:solidFill>
                <a:latin typeface="Play" panose="020B0000000000000000" pitchFamily="34" charset="0"/>
              </a:rPr>
              <a:t>CERTIFICATION QUALITÉ - ISO 9001</a:t>
            </a:r>
          </a:p>
        </p:txBody>
      </p:sp>
      <p:sp>
        <p:nvSpPr>
          <p:cNvPr id="37" name="CasellaDiTesto 36"/>
          <p:cNvSpPr txBox="1"/>
          <p:nvPr/>
        </p:nvSpPr>
        <p:spPr>
          <a:xfrm>
            <a:off x="4811829" y="2918010"/>
            <a:ext cx="2636072" cy="230832"/>
          </a:xfrm>
          <a:prstGeom prst="rect">
            <a:avLst/>
          </a:prstGeom>
          <a:noFill/>
        </p:spPr>
        <p:txBody>
          <a:bodyPr wrap="square" rtlCol="0">
            <a:spAutoFit/>
          </a:bodyPr>
          <a:lstStyle/>
          <a:p>
            <a:pPr algn="ctr"/>
            <a:r>
              <a:rPr lang="it-IT" sz="900" dirty="0">
                <a:solidFill>
                  <a:schemeClr val="bg1"/>
                </a:solidFill>
                <a:latin typeface="Play" panose="020B0000000000000000" pitchFamily="34" charset="0"/>
              </a:rPr>
              <a:t>CERTIFICATION ENVIRONNEMENT - ISO 14001</a:t>
            </a:r>
          </a:p>
        </p:txBody>
      </p:sp>
      <p:pic>
        <p:nvPicPr>
          <p:cNvPr id="31" name="Immagin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9498" y="1757978"/>
            <a:ext cx="533856" cy="964800"/>
          </a:xfrm>
          <a:prstGeom prst="rect">
            <a:avLst/>
          </a:prstGeom>
        </p:spPr>
      </p:pic>
      <p:sp>
        <p:nvSpPr>
          <p:cNvPr id="5" name="Rettangolo 4"/>
          <p:cNvSpPr/>
          <p:nvPr/>
        </p:nvSpPr>
        <p:spPr>
          <a:xfrm>
            <a:off x="-1" y="1"/>
            <a:ext cx="12192001" cy="110068"/>
          </a:xfrm>
          <a:prstGeom prst="rect">
            <a:avLst/>
          </a:prstGeom>
          <a:solidFill>
            <a:srgbClr val="267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901" y="222189"/>
            <a:ext cx="1965913" cy="576000"/>
          </a:xfrm>
          <a:prstGeom prst="rect">
            <a:avLst/>
          </a:prstGeom>
        </p:spPr>
      </p:pic>
      <p:sp>
        <p:nvSpPr>
          <p:cNvPr id="16" name="Ovale 15"/>
          <p:cNvSpPr/>
          <p:nvPr/>
        </p:nvSpPr>
        <p:spPr>
          <a:xfrm>
            <a:off x="8649488"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4314" y="364070"/>
            <a:ext cx="288100" cy="296332"/>
          </a:xfrm>
          <a:prstGeom prst="rect">
            <a:avLst/>
          </a:prstGeom>
        </p:spPr>
      </p:pic>
      <p:sp>
        <p:nvSpPr>
          <p:cNvPr id="18" name="Ovale 17"/>
          <p:cNvSpPr/>
          <p:nvPr/>
        </p:nvSpPr>
        <p:spPr>
          <a:xfrm>
            <a:off x="1074122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p:cNvSpPr/>
          <p:nvPr/>
        </p:nvSpPr>
        <p:spPr>
          <a:xfrm>
            <a:off x="11438468" y="22218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a:off x="10043979"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p:cNvSpPr/>
          <p:nvPr/>
        </p:nvSpPr>
        <p:spPr>
          <a:xfrm>
            <a:off x="934673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1233" y="364069"/>
            <a:ext cx="287000" cy="295200"/>
          </a:xfrm>
          <a:prstGeom prst="rect">
            <a:avLst/>
          </a:prstGeom>
        </p:spPr>
      </p:pic>
      <p:pic>
        <p:nvPicPr>
          <p:cNvPr id="23" name="Immagin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82968" y="369923"/>
            <a:ext cx="287000" cy="295200"/>
          </a:xfrm>
          <a:prstGeom prst="rect">
            <a:avLst/>
          </a:prstGeom>
        </p:spPr>
      </p:pic>
      <p:pic>
        <p:nvPicPr>
          <p:cNvPr id="25" name="Immagine 24"/>
          <p:cNvPicPr>
            <a:picLocks noChangeAspect="1"/>
          </p:cNvPicPr>
          <p:nvPr/>
        </p:nvPicPr>
        <p:blipFill>
          <a:blip r:embed="rId7"/>
          <a:stretch>
            <a:fillRect/>
          </a:stretch>
        </p:blipFill>
        <p:spPr>
          <a:xfrm>
            <a:off x="10885723" y="367828"/>
            <a:ext cx="287000" cy="295200"/>
          </a:xfrm>
          <a:prstGeom prst="rect">
            <a:avLst/>
          </a:prstGeom>
        </p:spPr>
      </p:pic>
      <p:pic>
        <p:nvPicPr>
          <p:cNvPr id="26" name="Immagine 25"/>
          <p:cNvPicPr>
            <a:picLocks noChangeAspect="1"/>
          </p:cNvPicPr>
          <p:nvPr/>
        </p:nvPicPr>
        <p:blipFill>
          <a:blip r:embed="rId8"/>
          <a:stretch>
            <a:fillRect/>
          </a:stretch>
        </p:blipFill>
        <p:spPr>
          <a:xfrm>
            <a:off x="10188479" y="362588"/>
            <a:ext cx="287000" cy="295200"/>
          </a:xfrm>
          <a:prstGeom prst="rect">
            <a:avLst/>
          </a:prstGeom>
        </p:spPr>
      </p:pic>
      <p:sp>
        <p:nvSpPr>
          <p:cNvPr id="3" name="CasellaDiTesto 2"/>
          <p:cNvSpPr txBox="1"/>
          <p:nvPr/>
        </p:nvSpPr>
        <p:spPr>
          <a:xfrm>
            <a:off x="1" y="999068"/>
            <a:ext cx="12192000" cy="400110"/>
          </a:xfrm>
          <a:prstGeom prst="rect">
            <a:avLst/>
          </a:prstGeom>
          <a:noFill/>
        </p:spPr>
        <p:txBody>
          <a:bodyPr wrap="square" rtlCol="0">
            <a:spAutoFit/>
          </a:bodyPr>
          <a:lstStyle/>
          <a:p>
            <a:pPr algn="ctr"/>
            <a:r>
              <a:rPr lang="it-IT" sz="2000" b="1" dirty="0">
                <a:solidFill>
                  <a:srgbClr val="434342"/>
                </a:solidFill>
                <a:latin typeface="Play" panose="020B0000000000000000" pitchFamily="34" charset="0"/>
              </a:rPr>
              <a:t>QUALITÉ - ENVIRONNEMENT- SÉCURITÉ</a:t>
            </a:r>
          </a:p>
        </p:txBody>
      </p:sp>
      <p:cxnSp>
        <p:nvCxnSpPr>
          <p:cNvPr id="7" name="Connettore 1 6"/>
          <p:cNvCxnSpPr/>
          <p:nvPr/>
        </p:nvCxnSpPr>
        <p:spPr>
          <a:xfrm>
            <a:off x="3616993" y="1574799"/>
            <a:ext cx="495802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CasellaDiTesto 1"/>
          <p:cNvSpPr txBox="1"/>
          <p:nvPr/>
        </p:nvSpPr>
        <p:spPr>
          <a:xfrm>
            <a:off x="677049" y="3459787"/>
            <a:ext cx="3420000" cy="2123658"/>
          </a:xfrm>
          <a:prstGeom prst="rect">
            <a:avLst/>
          </a:prstGeom>
          <a:noFill/>
          <a:ln>
            <a:noFill/>
          </a:ln>
        </p:spPr>
        <p:txBody>
          <a:bodyPr wrap="square" rtlCol="0">
            <a:spAutoFit/>
          </a:bodyPr>
          <a:lstStyle/>
          <a:p>
            <a:pPr algn="ctr">
              <a:spcAft>
                <a:spcPts val="300"/>
              </a:spcAft>
              <a:buClr>
                <a:srgbClr val="267CFF"/>
              </a:buClr>
              <a:buSzPct val="140000"/>
            </a:pPr>
            <a:r>
              <a:rPr lang="fr-FR" sz="1200" dirty="0">
                <a:solidFill>
                  <a:srgbClr val="5D5E6A"/>
                </a:solidFill>
                <a:latin typeface="Play" panose="020B0000000000000000" pitchFamily="34" charset="0"/>
              </a:rPr>
              <a:t>La norme </a:t>
            </a:r>
            <a:r>
              <a:rPr lang="fr-FR" sz="1200" b="1" dirty="0">
                <a:solidFill>
                  <a:srgbClr val="5D5E6A"/>
                </a:solidFill>
                <a:latin typeface="Play" panose="020B0000000000000000" pitchFamily="34" charset="0"/>
              </a:rPr>
              <a:t>ISO 9001 </a:t>
            </a:r>
            <a:r>
              <a:rPr lang="fr-FR" sz="1200" dirty="0">
                <a:solidFill>
                  <a:srgbClr val="5D5E6A"/>
                </a:solidFill>
                <a:latin typeface="Play" panose="020B0000000000000000" pitchFamily="34" charset="0"/>
              </a:rPr>
              <a:t>identifie une série de réglementations et lignes directrices développées par l’Organisation internationale de normalisation (ISO), qui définissent les conditions requises pour la réalisation d’un système de management de la qualité, afin d’effectuer les processus d’entreprise, d’améliorer l’efficacité et la performance de la réalisation du produit et de la prestation du service et afin d’obtenir et d’augmenter la satisfaction du Client.</a:t>
            </a:r>
          </a:p>
        </p:txBody>
      </p:sp>
      <p:sp>
        <p:nvSpPr>
          <p:cNvPr id="27" name="CasellaDiTesto 26"/>
          <p:cNvSpPr txBox="1"/>
          <p:nvPr/>
        </p:nvSpPr>
        <p:spPr>
          <a:xfrm>
            <a:off x="4385999" y="3459789"/>
            <a:ext cx="3420000" cy="1200329"/>
          </a:xfrm>
          <a:prstGeom prst="rect">
            <a:avLst/>
          </a:prstGeom>
          <a:noFill/>
          <a:ln>
            <a:noFill/>
          </a:ln>
        </p:spPr>
        <p:txBody>
          <a:bodyPr wrap="square" rtlCol="0">
            <a:spAutoFit/>
          </a:bodyPr>
          <a:lstStyle/>
          <a:p>
            <a:pPr algn="ctr">
              <a:spcAft>
                <a:spcPts val="300"/>
              </a:spcAft>
              <a:buClr>
                <a:srgbClr val="267CFF"/>
              </a:buClr>
              <a:buSzPct val="140000"/>
            </a:pPr>
            <a:r>
              <a:rPr lang="fr-FR" sz="1200" dirty="0">
                <a:solidFill>
                  <a:srgbClr val="5D5E6A"/>
                </a:solidFill>
                <a:latin typeface="Play" panose="020B0000000000000000" pitchFamily="34" charset="0"/>
              </a:rPr>
              <a:t>La norme </a:t>
            </a:r>
            <a:r>
              <a:rPr lang="fr-FR" sz="1200" b="1" dirty="0">
                <a:solidFill>
                  <a:srgbClr val="5D5E6A"/>
                </a:solidFill>
                <a:latin typeface="Play" panose="020B0000000000000000" pitchFamily="34" charset="0"/>
              </a:rPr>
              <a:t>ISO 14001 </a:t>
            </a:r>
            <a:r>
              <a:rPr lang="fr-FR" sz="1200" dirty="0">
                <a:solidFill>
                  <a:srgbClr val="5D5E6A"/>
                </a:solidFill>
                <a:latin typeface="Play" panose="020B0000000000000000" pitchFamily="34" charset="0"/>
              </a:rPr>
              <a:t>identifie un standard de management environnemental qui fixe les conditions requises du </a:t>
            </a:r>
            <a:r>
              <a:rPr lang="it-IT" sz="1200" dirty="0">
                <a:solidFill>
                  <a:srgbClr val="5D5E6A"/>
                </a:solidFill>
                <a:latin typeface="Play" panose="020B0000000000000000" pitchFamily="34" charset="0"/>
              </a:rPr>
              <a:t>"</a:t>
            </a:r>
            <a:r>
              <a:rPr lang="it-IT" sz="1200" dirty="0" err="1">
                <a:solidFill>
                  <a:srgbClr val="5D5E6A"/>
                </a:solidFill>
                <a:latin typeface="Play" panose="020B0000000000000000" pitchFamily="34" charset="0"/>
              </a:rPr>
              <a:t>système</a:t>
            </a:r>
            <a:r>
              <a:rPr lang="it-IT" sz="1200" dirty="0">
                <a:solidFill>
                  <a:srgbClr val="5D5E6A"/>
                </a:solidFill>
                <a:latin typeface="Play" panose="020B0000000000000000" pitchFamily="34" charset="0"/>
              </a:rPr>
              <a:t> de </a:t>
            </a:r>
            <a:r>
              <a:rPr lang="it-IT" sz="1200" dirty="0" err="1">
                <a:solidFill>
                  <a:srgbClr val="5D5E6A"/>
                </a:solidFill>
                <a:latin typeface="Play" panose="020B0000000000000000" pitchFamily="34" charset="0"/>
              </a:rPr>
              <a:t>gestion</a:t>
            </a:r>
            <a:r>
              <a:rPr lang="it-IT" sz="1200" dirty="0">
                <a:solidFill>
                  <a:srgbClr val="5D5E6A"/>
                </a:solidFill>
                <a:latin typeface="Play" panose="020B0000000000000000" pitchFamily="34" charset="0"/>
              </a:rPr>
              <a:t> </a:t>
            </a:r>
            <a:r>
              <a:rPr lang="it-IT" sz="1200" dirty="0" err="1">
                <a:solidFill>
                  <a:srgbClr val="5D5E6A"/>
                </a:solidFill>
                <a:latin typeface="Play" panose="020B0000000000000000" pitchFamily="34" charset="0"/>
              </a:rPr>
              <a:t>environnementale</a:t>
            </a:r>
            <a:r>
              <a:rPr lang="it-IT" sz="1200" dirty="0">
                <a:solidFill>
                  <a:srgbClr val="5D5E6A"/>
                </a:solidFill>
                <a:latin typeface="Play" panose="020B0000000000000000" pitchFamily="34" charset="0"/>
              </a:rPr>
              <a:t>" </a:t>
            </a:r>
            <a:r>
              <a:rPr lang="fr-FR" sz="1200" dirty="0">
                <a:solidFill>
                  <a:srgbClr val="5D5E6A"/>
                </a:solidFill>
                <a:latin typeface="Play" panose="020B0000000000000000" pitchFamily="34" charset="0"/>
              </a:rPr>
              <a:t>d’une quelconque organisation et qui fait partie de la série ISO 14000 développée par l</a:t>
            </a:r>
            <a:r>
              <a:rPr lang="it-IT" sz="1200" dirty="0">
                <a:solidFill>
                  <a:srgbClr val="5D5E6A"/>
                </a:solidFill>
                <a:latin typeface="Play" panose="020B0000000000000000" pitchFamily="34" charset="0"/>
              </a:rPr>
              <a:t>'"ISO/TC 207".</a:t>
            </a:r>
          </a:p>
        </p:txBody>
      </p:sp>
      <p:sp>
        <p:nvSpPr>
          <p:cNvPr id="28" name="CasellaDiTesto 27"/>
          <p:cNvSpPr txBox="1"/>
          <p:nvPr/>
        </p:nvSpPr>
        <p:spPr>
          <a:xfrm>
            <a:off x="8094951" y="3459790"/>
            <a:ext cx="3420000" cy="1015663"/>
          </a:xfrm>
          <a:prstGeom prst="rect">
            <a:avLst/>
          </a:prstGeom>
          <a:noFill/>
          <a:ln>
            <a:noFill/>
          </a:ln>
        </p:spPr>
        <p:txBody>
          <a:bodyPr wrap="square" rtlCol="0">
            <a:spAutoFit/>
          </a:bodyPr>
          <a:lstStyle/>
          <a:p>
            <a:pPr algn="ctr">
              <a:spcAft>
                <a:spcPts val="300"/>
              </a:spcAft>
              <a:buClr>
                <a:srgbClr val="267CFF"/>
              </a:buClr>
              <a:buSzPct val="140000"/>
            </a:pPr>
            <a:r>
              <a:rPr lang="fr-FR" sz="1200" dirty="0">
                <a:solidFill>
                  <a:srgbClr val="5D5E6A"/>
                </a:solidFill>
                <a:latin typeface="Play" panose="020B0000000000000000" pitchFamily="34" charset="0"/>
              </a:rPr>
              <a:t>La norme </a:t>
            </a:r>
            <a:r>
              <a:rPr lang="fr-FR" sz="1200" b="1" dirty="0">
                <a:solidFill>
                  <a:srgbClr val="5D5E6A"/>
                </a:solidFill>
                <a:latin typeface="Play" panose="020B0000000000000000" pitchFamily="34" charset="0"/>
              </a:rPr>
              <a:t>ISO 45001 </a:t>
            </a:r>
            <a:r>
              <a:rPr lang="fr-FR" sz="1200" dirty="0">
                <a:solidFill>
                  <a:srgbClr val="5D5E6A"/>
                </a:solidFill>
                <a:latin typeface="Play" panose="020B0000000000000000" pitchFamily="34" charset="0"/>
              </a:rPr>
              <a:t>identifie un standard pour un système permettant de garantir un  contrôle adéquat concernant la Sécurité et la Santé des Travailleurs, ainsi que le respect des normes obligatoires.</a:t>
            </a:r>
          </a:p>
        </p:txBody>
      </p:sp>
      <p:sp>
        <p:nvSpPr>
          <p:cNvPr id="15" name="Rettangolo arrotondato 14"/>
          <p:cNvSpPr/>
          <p:nvPr/>
        </p:nvSpPr>
        <p:spPr>
          <a:xfrm>
            <a:off x="8486912" y="2866831"/>
            <a:ext cx="2636073" cy="333190"/>
          </a:xfrm>
          <a:prstGeom prst="roundRect">
            <a:avLst/>
          </a:prstGeom>
          <a:solidFill>
            <a:srgbClr val="434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CasellaDiTesto 35"/>
          <p:cNvSpPr txBox="1"/>
          <p:nvPr/>
        </p:nvSpPr>
        <p:spPr>
          <a:xfrm>
            <a:off x="8536833" y="2918010"/>
            <a:ext cx="2536233" cy="230832"/>
          </a:xfrm>
          <a:prstGeom prst="rect">
            <a:avLst/>
          </a:prstGeom>
          <a:noFill/>
        </p:spPr>
        <p:txBody>
          <a:bodyPr wrap="square" rtlCol="0">
            <a:spAutoFit/>
          </a:bodyPr>
          <a:lstStyle/>
          <a:p>
            <a:pPr algn="ctr"/>
            <a:r>
              <a:rPr lang="it-IT" sz="900" dirty="0">
                <a:solidFill>
                  <a:schemeClr val="bg1"/>
                </a:solidFill>
                <a:latin typeface="Play" panose="020B0000000000000000" pitchFamily="34" charset="0"/>
              </a:rPr>
              <a:t>CERTIFICATION SÉCURITÉ – ISO 45001</a:t>
            </a:r>
          </a:p>
        </p:txBody>
      </p:sp>
      <p:pic>
        <p:nvPicPr>
          <p:cNvPr id="45" name="Immagine 44"/>
          <p:cNvPicPr>
            <a:picLocks noChangeAspect="1"/>
          </p:cNvPicPr>
          <p:nvPr/>
        </p:nvPicPr>
        <p:blipFill>
          <a:blip r:embed="rId9"/>
          <a:stretch>
            <a:fillRect/>
          </a:stretch>
        </p:blipFill>
        <p:spPr>
          <a:xfrm>
            <a:off x="4667051" y="5380946"/>
            <a:ext cx="2857899" cy="1076475"/>
          </a:xfrm>
          <a:prstGeom prst="rect">
            <a:avLst/>
          </a:prstGeom>
        </p:spPr>
      </p:pic>
      <p:pic>
        <p:nvPicPr>
          <p:cNvPr id="29" name="Immagine 28">
            <a:extLst>
              <a:ext uri="{FF2B5EF4-FFF2-40B4-BE49-F238E27FC236}">
                <a16:creationId xmlns:a16="http://schemas.microsoft.com/office/drawing/2014/main" id="{03B21395-934A-412E-B3F3-CAEC9140CE20}"/>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9533366" y="1757404"/>
            <a:ext cx="537356" cy="964800"/>
          </a:xfrm>
          <a:prstGeom prst="rect">
            <a:avLst/>
          </a:prstGeom>
        </p:spPr>
      </p:pic>
      <p:pic>
        <p:nvPicPr>
          <p:cNvPr id="4" name="Immagine 3">
            <a:extLst>
              <a:ext uri="{FF2B5EF4-FFF2-40B4-BE49-F238E27FC236}">
                <a16:creationId xmlns:a16="http://schemas.microsoft.com/office/drawing/2014/main" id="{D0317E5A-AE63-15CB-7CDA-5AFC375D1202}"/>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5526766" y="1757404"/>
            <a:ext cx="1138465" cy="964800"/>
          </a:xfrm>
          <a:prstGeom prst="rect">
            <a:avLst/>
          </a:prstGeom>
        </p:spPr>
      </p:pic>
    </p:spTree>
    <p:extLst>
      <p:ext uri="{BB962C8B-B14F-4D97-AF65-F5344CB8AC3E}">
        <p14:creationId xmlns:p14="http://schemas.microsoft.com/office/powerpoint/2010/main" val="217831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vale 52"/>
          <p:cNvSpPr/>
          <p:nvPr/>
        </p:nvSpPr>
        <p:spPr>
          <a:xfrm>
            <a:off x="2149342" y="4743343"/>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Ovale 53"/>
          <p:cNvSpPr/>
          <p:nvPr/>
        </p:nvSpPr>
        <p:spPr>
          <a:xfrm>
            <a:off x="5807997" y="4752551"/>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Ovale 54"/>
          <p:cNvSpPr/>
          <p:nvPr/>
        </p:nvSpPr>
        <p:spPr>
          <a:xfrm>
            <a:off x="9467979" y="4743343"/>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5631" y="1761070"/>
            <a:ext cx="5249617" cy="2606389"/>
          </a:xfrm>
          <a:prstGeom prst="rect">
            <a:avLst/>
          </a:prstGeom>
        </p:spPr>
      </p:pic>
      <p:sp>
        <p:nvSpPr>
          <p:cNvPr id="42" name="Rettangolo 41"/>
          <p:cNvSpPr/>
          <p:nvPr/>
        </p:nvSpPr>
        <p:spPr>
          <a:xfrm>
            <a:off x="6275630" y="1761069"/>
            <a:ext cx="5249618" cy="2606389"/>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049" y="1761070"/>
            <a:ext cx="5249618" cy="2606389"/>
          </a:xfrm>
          <a:prstGeom prst="rect">
            <a:avLst/>
          </a:prstGeom>
        </p:spPr>
      </p:pic>
      <p:sp>
        <p:nvSpPr>
          <p:cNvPr id="11" name="Rettangolo 10"/>
          <p:cNvSpPr/>
          <p:nvPr/>
        </p:nvSpPr>
        <p:spPr>
          <a:xfrm>
            <a:off x="677049" y="1761069"/>
            <a:ext cx="5249618" cy="2606389"/>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1" y="1"/>
            <a:ext cx="12192001" cy="110068"/>
          </a:xfrm>
          <a:prstGeom prst="rect">
            <a:avLst/>
          </a:prstGeom>
          <a:solidFill>
            <a:srgbClr val="267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901" y="222189"/>
            <a:ext cx="1965913" cy="576000"/>
          </a:xfrm>
          <a:prstGeom prst="rect">
            <a:avLst/>
          </a:prstGeom>
        </p:spPr>
      </p:pic>
      <p:sp>
        <p:nvSpPr>
          <p:cNvPr id="16" name="Ovale 15"/>
          <p:cNvSpPr/>
          <p:nvPr/>
        </p:nvSpPr>
        <p:spPr>
          <a:xfrm>
            <a:off x="8649488"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4314" y="364070"/>
            <a:ext cx="288100" cy="296332"/>
          </a:xfrm>
          <a:prstGeom prst="rect">
            <a:avLst/>
          </a:prstGeom>
        </p:spPr>
      </p:pic>
      <p:sp>
        <p:nvSpPr>
          <p:cNvPr id="18" name="Ovale 17"/>
          <p:cNvSpPr/>
          <p:nvPr/>
        </p:nvSpPr>
        <p:spPr>
          <a:xfrm>
            <a:off x="1074122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p:cNvSpPr/>
          <p:nvPr/>
        </p:nvSpPr>
        <p:spPr>
          <a:xfrm>
            <a:off x="11438468" y="22218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a:off x="10043979"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p:cNvSpPr/>
          <p:nvPr/>
        </p:nvSpPr>
        <p:spPr>
          <a:xfrm>
            <a:off x="934673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91233" y="364069"/>
            <a:ext cx="287000" cy="295200"/>
          </a:xfrm>
          <a:prstGeom prst="rect">
            <a:avLst/>
          </a:prstGeom>
        </p:spPr>
      </p:pic>
      <p:pic>
        <p:nvPicPr>
          <p:cNvPr id="23" name="Immagin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82968" y="369923"/>
            <a:ext cx="287000" cy="295200"/>
          </a:xfrm>
          <a:prstGeom prst="rect">
            <a:avLst/>
          </a:prstGeom>
        </p:spPr>
      </p:pic>
      <p:pic>
        <p:nvPicPr>
          <p:cNvPr id="25" name="Immagine 24"/>
          <p:cNvPicPr>
            <a:picLocks noChangeAspect="1"/>
          </p:cNvPicPr>
          <p:nvPr/>
        </p:nvPicPr>
        <p:blipFill>
          <a:blip r:embed="rId8"/>
          <a:stretch>
            <a:fillRect/>
          </a:stretch>
        </p:blipFill>
        <p:spPr>
          <a:xfrm>
            <a:off x="10885723" y="367828"/>
            <a:ext cx="287000" cy="295200"/>
          </a:xfrm>
          <a:prstGeom prst="rect">
            <a:avLst/>
          </a:prstGeom>
        </p:spPr>
      </p:pic>
      <p:pic>
        <p:nvPicPr>
          <p:cNvPr id="26" name="Immagine 25"/>
          <p:cNvPicPr>
            <a:picLocks noChangeAspect="1"/>
          </p:cNvPicPr>
          <p:nvPr/>
        </p:nvPicPr>
        <p:blipFill>
          <a:blip r:embed="rId9"/>
          <a:stretch>
            <a:fillRect/>
          </a:stretch>
        </p:blipFill>
        <p:spPr>
          <a:xfrm>
            <a:off x="10188479" y="362588"/>
            <a:ext cx="287000" cy="295200"/>
          </a:xfrm>
          <a:prstGeom prst="rect">
            <a:avLst/>
          </a:prstGeom>
        </p:spPr>
      </p:pic>
      <p:sp>
        <p:nvSpPr>
          <p:cNvPr id="3" name="CasellaDiTesto 2"/>
          <p:cNvSpPr txBox="1"/>
          <p:nvPr/>
        </p:nvSpPr>
        <p:spPr>
          <a:xfrm>
            <a:off x="1" y="999068"/>
            <a:ext cx="12192000" cy="400110"/>
          </a:xfrm>
          <a:prstGeom prst="rect">
            <a:avLst/>
          </a:prstGeom>
          <a:noFill/>
        </p:spPr>
        <p:txBody>
          <a:bodyPr wrap="square" rtlCol="0">
            <a:spAutoFit/>
          </a:bodyPr>
          <a:lstStyle/>
          <a:p>
            <a:pPr algn="ctr"/>
            <a:r>
              <a:rPr lang="it-IT" sz="2000" b="1" dirty="0">
                <a:solidFill>
                  <a:srgbClr val="434342"/>
                </a:solidFill>
                <a:latin typeface="Play" panose="020B0000000000000000" pitchFamily="34" charset="0"/>
              </a:rPr>
              <a:t>NOS SIÈGES</a:t>
            </a:r>
          </a:p>
        </p:txBody>
      </p:sp>
      <p:cxnSp>
        <p:nvCxnSpPr>
          <p:cNvPr id="7" name="Connettore 1 6"/>
          <p:cNvCxnSpPr/>
          <p:nvPr/>
        </p:nvCxnSpPr>
        <p:spPr>
          <a:xfrm>
            <a:off x="3616993" y="1574799"/>
            <a:ext cx="495802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CasellaDiTesto 38"/>
          <p:cNvSpPr txBox="1"/>
          <p:nvPr/>
        </p:nvSpPr>
        <p:spPr>
          <a:xfrm>
            <a:off x="6366933" y="2186573"/>
            <a:ext cx="4055817" cy="954107"/>
          </a:xfrm>
          <a:prstGeom prst="rect">
            <a:avLst/>
          </a:prstGeom>
          <a:noFill/>
        </p:spPr>
        <p:txBody>
          <a:bodyPr wrap="square" rtlCol="0">
            <a:spAutoFit/>
          </a:bodyPr>
          <a:lstStyle/>
          <a:p>
            <a:pPr algn="ctr">
              <a:lnSpc>
                <a:spcPct val="200000"/>
              </a:lnSpc>
            </a:pPr>
            <a:r>
              <a:rPr lang="it-IT" sz="1600" dirty="0">
                <a:solidFill>
                  <a:schemeClr val="bg1"/>
                </a:solidFill>
                <a:latin typeface="Play" panose="020B0000000000000000" pitchFamily="34" charset="0"/>
              </a:rPr>
              <a:t>SIÈGE ADMINISTRATIF</a:t>
            </a:r>
          </a:p>
          <a:p>
            <a:pPr algn="ctr">
              <a:lnSpc>
                <a:spcPct val="200000"/>
              </a:lnSpc>
            </a:pPr>
            <a:r>
              <a:rPr lang="it-IT" sz="1200" dirty="0">
                <a:solidFill>
                  <a:schemeClr val="bg1"/>
                </a:solidFill>
                <a:latin typeface="Play" panose="020B0000000000000000" pitchFamily="34" charset="0"/>
              </a:rPr>
              <a:t>Via Galileo Ferraris 13, 43036 Fidenza (PR), Italie</a:t>
            </a:r>
          </a:p>
        </p:txBody>
      </p:sp>
      <p:sp>
        <p:nvSpPr>
          <p:cNvPr id="43" name="CasellaDiTesto 42"/>
          <p:cNvSpPr txBox="1"/>
          <p:nvPr/>
        </p:nvSpPr>
        <p:spPr>
          <a:xfrm>
            <a:off x="778929" y="2186572"/>
            <a:ext cx="3682997" cy="954107"/>
          </a:xfrm>
          <a:prstGeom prst="rect">
            <a:avLst/>
          </a:prstGeom>
          <a:noFill/>
        </p:spPr>
        <p:txBody>
          <a:bodyPr wrap="square" rtlCol="0">
            <a:spAutoFit/>
          </a:bodyPr>
          <a:lstStyle/>
          <a:p>
            <a:pPr algn="ctr">
              <a:lnSpc>
                <a:spcPct val="200000"/>
              </a:lnSpc>
            </a:pPr>
            <a:r>
              <a:rPr lang="it-IT" sz="1600" dirty="0">
                <a:solidFill>
                  <a:schemeClr val="bg1"/>
                </a:solidFill>
                <a:latin typeface="Play" panose="020B0000000000000000" pitchFamily="34" charset="0"/>
              </a:rPr>
              <a:t>SIÈGE SOCIAL</a:t>
            </a:r>
          </a:p>
          <a:p>
            <a:pPr algn="ctr">
              <a:lnSpc>
                <a:spcPct val="200000"/>
              </a:lnSpc>
            </a:pPr>
            <a:r>
              <a:rPr lang="it-IT" sz="1200" dirty="0">
                <a:solidFill>
                  <a:schemeClr val="bg1"/>
                </a:solidFill>
                <a:latin typeface="Play" panose="020B0000000000000000" pitchFamily="34" charset="0"/>
              </a:rPr>
              <a:t>Via Novara 166, 28069 Trecate (NO), Italie</a:t>
            </a:r>
          </a:p>
        </p:txBody>
      </p:sp>
      <p:sp>
        <p:nvSpPr>
          <p:cNvPr id="44" name="CasellaDiTesto 43"/>
          <p:cNvSpPr txBox="1"/>
          <p:nvPr/>
        </p:nvSpPr>
        <p:spPr>
          <a:xfrm>
            <a:off x="677049" y="5821981"/>
            <a:ext cx="3530884" cy="684803"/>
          </a:xfrm>
          <a:prstGeom prst="rect">
            <a:avLst/>
          </a:prstGeom>
          <a:noFill/>
          <a:ln>
            <a:noFill/>
          </a:ln>
        </p:spPr>
        <p:txBody>
          <a:bodyPr wrap="square" rtlCol="0">
            <a:spAutoFit/>
          </a:bodyPr>
          <a:lstStyle/>
          <a:p>
            <a:pPr algn="ctr">
              <a:spcAft>
                <a:spcPts val="300"/>
              </a:spcAft>
              <a:buClr>
                <a:srgbClr val="267CFF"/>
              </a:buClr>
              <a:buSzPct val="140000"/>
            </a:pPr>
            <a:r>
              <a:rPr lang="it-IT" sz="1200" b="1" dirty="0">
                <a:solidFill>
                  <a:srgbClr val="5D5E6A"/>
                </a:solidFill>
                <a:latin typeface="Play" panose="020B0000000000000000" pitchFamily="34" charset="0"/>
              </a:rPr>
              <a:t>A4</a:t>
            </a:r>
            <a:r>
              <a:rPr lang="it-IT" sz="1200" dirty="0">
                <a:solidFill>
                  <a:srgbClr val="5D5E6A"/>
                </a:solidFill>
                <a:latin typeface="Play" panose="020B0000000000000000" pitchFamily="34" charset="0"/>
              </a:rPr>
              <a:t>: </a:t>
            </a:r>
            <a:r>
              <a:rPr lang="it-IT" sz="1200" dirty="0" err="1">
                <a:solidFill>
                  <a:srgbClr val="5D5E6A"/>
                </a:solidFill>
                <a:latin typeface="Play" panose="020B0000000000000000" pitchFamily="34" charset="0"/>
              </a:rPr>
              <a:t>autoroute</a:t>
            </a:r>
            <a:r>
              <a:rPr lang="it-IT" sz="1200" dirty="0">
                <a:solidFill>
                  <a:srgbClr val="5D5E6A"/>
                </a:solidFill>
                <a:latin typeface="Play" panose="020B0000000000000000" pitchFamily="34" charset="0"/>
              </a:rPr>
              <a:t> Milan-</a:t>
            </a:r>
            <a:r>
              <a:rPr lang="it-IT" sz="1200" dirty="0" err="1">
                <a:solidFill>
                  <a:srgbClr val="5D5E6A"/>
                </a:solidFill>
                <a:latin typeface="Play" panose="020B0000000000000000" pitchFamily="34" charset="0"/>
              </a:rPr>
              <a:t>Turin</a:t>
            </a:r>
            <a:r>
              <a:rPr lang="it-IT" sz="1200" dirty="0">
                <a:solidFill>
                  <a:srgbClr val="5D5E6A"/>
                </a:solidFill>
                <a:latin typeface="Play" panose="020B0000000000000000" pitchFamily="34" charset="0"/>
              </a:rPr>
              <a:t>, </a:t>
            </a:r>
            <a:r>
              <a:rPr lang="it-IT" sz="1200" dirty="0" err="1">
                <a:solidFill>
                  <a:srgbClr val="5D5E6A"/>
                </a:solidFill>
                <a:latin typeface="Play" panose="020B0000000000000000" pitchFamily="34" charset="0"/>
              </a:rPr>
              <a:t>sortie</a:t>
            </a:r>
            <a:r>
              <a:rPr lang="it-IT" sz="1200" dirty="0">
                <a:solidFill>
                  <a:srgbClr val="5D5E6A"/>
                </a:solidFill>
                <a:latin typeface="Play" panose="020B0000000000000000" pitchFamily="34" charset="0"/>
              </a:rPr>
              <a:t> Novare Est</a:t>
            </a:r>
          </a:p>
          <a:p>
            <a:pPr algn="ctr">
              <a:spcAft>
                <a:spcPts val="300"/>
              </a:spcAft>
              <a:buClr>
                <a:srgbClr val="267CFF"/>
              </a:buClr>
              <a:buSzPct val="140000"/>
            </a:pPr>
            <a:r>
              <a:rPr lang="it-IT" sz="1200" b="1" dirty="0">
                <a:solidFill>
                  <a:srgbClr val="5D5E6A"/>
                </a:solidFill>
                <a:latin typeface="Play" panose="020B0000000000000000" pitchFamily="34" charset="0"/>
              </a:rPr>
              <a:t>A26</a:t>
            </a:r>
            <a:r>
              <a:rPr lang="it-IT" sz="1200" dirty="0">
                <a:solidFill>
                  <a:srgbClr val="5D5E6A"/>
                </a:solidFill>
                <a:latin typeface="Play" panose="020B0000000000000000" pitchFamily="34" charset="0"/>
              </a:rPr>
              <a:t>: </a:t>
            </a:r>
            <a:r>
              <a:rPr lang="it-IT" sz="1200" dirty="0" err="1">
                <a:solidFill>
                  <a:srgbClr val="5D5E6A"/>
                </a:solidFill>
                <a:latin typeface="Play" panose="020B0000000000000000" pitchFamily="34" charset="0"/>
              </a:rPr>
              <a:t>autoroute</a:t>
            </a:r>
            <a:r>
              <a:rPr lang="it-IT" sz="1200" dirty="0">
                <a:solidFill>
                  <a:srgbClr val="5D5E6A"/>
                </a:solidFill>
                <a:latin typeface="Play" panose="020B0000000000000000" pitchFamily="34" charset="0"/>
              </a:rPr>
              <a:t> Gravellona Toce-</a:t>
            </a:r>
            <a:r>
              <a:rPr lang="it-IT" sz="1200" dirty="0" err="1">
                <a:solidFill>
                  <a:srgbClr val="5D5E6A"/>
                </a:solidFill>
                <a:latin typeface="Play" panose="020B0000000000000000" pitchFamily="34" charset="0"/>
              </a:rPr>
              <a:t>Alexandrie</a:t>
            </a:r>
            <a:r>
              <a:rPr lang="it-IT" sz="1200" dirty="0">
                <a:solidFill>
                  <a:srgbClr val="5D5E6A"/>
                </a:solidFill>
                <a:latin typeface="Play" panose="020B0000000000000000" pitchFamily="34" charset="0"/>
              </a:rPr>
              <a:t>, </a:t>
            </a:r>
            <a:r>
              <a:rPr lang="it-IT" sz="1200" dirty="0" err="1">
                <a:solidFill>
                  <a:srgbClr val="5D5E6A"/>
                </a:solidFill>
                <a:latin typeface="Play" panose="020B0000000000000000" pitchFamily="34" charset="0"/>
              </a:rPr>
              <a:t>sortie</a:t>
            </a:r>
            <a:r>
              <a:rPr lang="it-IT" sz="1200" dirty="0">
                <a:solidFill>
                  <a:srgbClr val="5D5E6A"/>
                </a:solidFill>
                <a:latin typeface="Play" panose="020B0000000000000000" pitchFamily="34" charset="0"/>
              </a:rPr>
              <a:t> Vercelli Est</a:t>
            </a:r>
          </a:p>
        </p:txBody>
      </p:sp>
      <p:sp>
        <p:nvSpPr>
          <p:cNvPr id="46" name="CasellaDiTesto 45"/>
          <p:cNvSpPr txBox="1"/>
          <p:nvPr/>
        </p:nvSpPr>
        <p:spPr>
          <a:xfrm>
            <a:off x="4330200" y="5821983"/>
            <a:ext cx="3531600" cy="461665"/>
          </a:xfrm>
          <a:prstGeom prst="rect">
            <a:avLst/>
          </a:prstGeom>
          <a:noFill/>
          <a:ln>
            <a:noFill/>
          </a:ln>
        </p:spPr>
        <p:txBody>
          <a:bodyPr wrap="square" rtlCol="0">
            <a:spAutoFit/>
          </a:bodyPr>
          <a:lstStyle/>
          <a:p>
            <a:pPr algn="ctr">
              <a:spcAft>
                <a:spcPts val="300"/>
              </a:spcAft>
              <a:buClr>
                <a:srgbClr val="267CFF"/>
              </a:buClr>
              <a:buSzPct val="140000"/>
            </a:pPr>
            <a:r>
              <a:rPr lang="it-IT" sz="1200" dirty="0">
                <a:solidFill>
                  <a:srgbClr val="5D5E6A"/>
                </a:solidFill>
                <a:latin typeface="Play" panose="020B0000000000000000" pitchFamily="34" charset="0"/>
              </a:rPr>
              <a:t>Gare de Trecate, Novare </a:t>
            </a:r>
            <a:r>
              <a:rPr lang="it-IT" sz="1200" dirty="0" err="1">
                <a:solidFill>
                  <a:srgbClr val="5D5E6A"/>
                </a:solidFill>
                <a:latin typeface="Play" panose="020B0000000000000000" pitchFamily="34" charset="0"/>
              </a:rPr>
              <a:t>ou</a:t>
            </a:r>
            <a:r>
              <a:rPr lang="it-IT" sz="1200" dirty="0">
                <a:solidFill>
                  <a:srgbClr val="5D5E6A"/>
                </a:solidFill>
                <a:latin typeface="Play" panose="020B0000000000000000" pitchFamily="34" charset="0"/>
              </a:rPr>
              <a:t> Magenta (</a:t>
            </a:r>
            <a:r>
              <a:rPr lang="it-IT" sz="1200" dirty="0" err="1">
                <a:solidFill>
                  <a:srgbClr val="5D5E6A"/>
                </a:solidFill>
                <a:latin typeface="Play" panose="020B0000000000000000" pitchFamily="34" charset="0"/>
              </a:rPr>
              <a:t>ligne</a:t>
            </a:r>
            <a:r>
              <a:rPr lang="it-IT" sz="1200" dirty="0">
                <a:solidFill>
                  <a:srgbClr val="5D5E6A"/>
                </a:solidFill>
                <a:latin typeface="Play" panose="020B0000000000000000" pitchFamily="34" charset="0"/>
              </a:rPr>
              <a:t> </a:t>
            </a:r>
            <a:r>
              <a:rPr lang="it-IT" sz="1200" dirty="0" err="1">
                <a:solidFill>
                  <a:srgbClr val="5D5E6A"/>
                </a:solidFill>
                <a:latin typeface="Play" panose="020B0000000000000000" pitchFamily="34" charset="0"/>
              </a:rPr>
              <a:t>ferroviaire</a:t>
            </a:r>
            <a:r>
              <a:rPr lang="it-IT" sz="1200" dirty="0">
                <a:solidFill>
                  <a:srgbClr val="5D5E6A"/>
                </a:solidFill>
                <a:latin typeface="Play" panose="020B0000000000000000" pitchFamily="34" charset="0"/>
              </a:rPr>
              <a:t> Milan-</a:t>
            </a:r>
            <a:r>
              <a:rPr lang="it-IT" sz="1200" dirty="0" err="1">
                <a:solidFill>
                  <a:srgbClr val="5D5E6A"/>
                </a:solidFill>
                <a:latin typeface="Play" panose="020B0000000000000000" pitchFamily="34" charset="0"/>
              </a:rPr>
              <a:t>Turin</a:t>
            </a:r>
            <a:r>
              <a:rPr lang="it-IT" sz="1200" dirty="0">
                <a:solidFill>
                  <a:srgbClr val="5D5E6A"/>
                </a:solidFill>
                <a:latin typeface="Play" panose="020B0000000000000000" pitchFamily="34" charset="0"/>
              </a:rPr>
              <a:t>)</a:t>
            </a:r>
          </a:p>
        </p:txBody>
      </p:sp>
      <p:sp>
        <p:nvSpPr>
          <p:cNvPr id="47" name="CasellaDiTesto 46"/>
          <p:cNvSpPr txBox="1"/>
          <p:nvPr/>
        </p:nvSpPr>
        <p:spPr>
          <a:xfrm>
            <a:off x="7993648" y="5821981"/>
            <a:ext cx="3531600" cy="276999"/>
          </a:xfrm>
          <a:prstGeom prst="rect">
            <a:avLst/>
          </a:prstGeom>
          <a:noFill/>
          <a:ln>
            <a:noFill/>
          </a:ln>
        </p:spPr>
        <p:txBody>
          <a:bodyPr wrap="square" rtlCol="0">
            <a:spAutoFit/>
          </a:bodyPr>
          <a:lstStyle/>
          <a:p>
            <a:pPr algn="ctr">
              <a:spcAft>
                <a:spcPts val="300"/>
              </a:spcAft>
              <a:buClr>
                <a:srgbClr val="267CFF"/>
              </a:buClr>
              <a:buSzPct val="140000"/>
            </a:pPr>
            <a:r>
              <a:rPr lang="fr-FR" sz="1200" dirty="0">
                <a:solidFill>
                  <a:srgbClr val="5D5E6A"/>
                </a:solidFill>
                <a:latin typeface="Play" panose="020B0000000000000000" pitchFamily="34" charset="0"/>
              </a:rPr>
              <a:t>Aéroport de Milan Malpensa (à environ 30 Km)</a:t>
            </a:r>
          </a:p>
        </p:txBody>
      </p:sp>
      <p:pic>
        <p:nvPicPr>
          <p:cNvPr id="30" name="Immagine 29"/>
          <p:cNvPicPr>
            <a:picLocks noChangeAspect="1"/>
          </p:cNvPicPr>
          <p:nvPr/>
        </p:nvPicPr>
        <p:blipFill>
          <a:blip r:embed="rId10"/>
          <a:stretch>
            <a:fillRect/>
          </a:stretch>
        </p:blipFill>
        <p:spPr>
          <a:xfrm>
            <a:off x="2275780" y="4909061"/>
            <a:ext cx="333422" cy="257211"/>
          </a:xfrm>
          <a:prstGeom prst="rect">
            <a:avLst/>
          </a:prstGeom>
        </p:spPr>
      </p:pic>
      <p:pic>
        <p:nvPicPr>
          <p:cNvPr id="48" name="Immagine 47"/>
          <p:cNvPicPr>
            <a:picLocks noChangeAspect="1"/>
          </p:cNvPicPr>
          <p:nvPr/>
        </p:nvPicPr>
        <p:blipFill>
          <a:blip r:embed="rId11"/>
          <a:stretch>
            <a:fillRect/>
          </a:stretch>
        </p:blipFill>
        <p:spPr>
          <a:xfrm>
            <a:off x="5967393" y="4888448"/>
            <a:ext cx="257211" cy="285790"/>
          </a:xfrm>
          <a:prstGeom prst="rect">
            <a:avLst/>
          </a:prstGeom>
        </p:spPr>
      </p:pic>
      <p:pic>
        <p:nvPicPr>
          <p:cNvPr id="49" name="Immagine 48"/>
          <p:cNvPicPr>
            <a:picLocks noChangeAspect="1"/>
          </p:cNvPicPr>
          <p:nvPr/>
        </p:nvPicPr>
        <p:blipFill>
          <a:blip r:embed="rId12"/>
          <a:stretch>
            <a:fillRect/>
          </a:stretch>
        </p:blipFill>
        <p:spPr>
          <a:xfrm>
            <a:off x="9634733" y="4928672"/>
            <a:ext cx="238158" cy="228632"/>
          </a:xfrm>
          <a:prstGeom prst="rect">
            <a:avLst/>
          </a:prstGeom>
        </p:spPr>
      </p:pic>
      <p:sp>
        <p:nvSpPr>
          <p:cNvPr id="50" name="CasellaDiTesto 49"/>
          <p:cNvSpPr txBox="1"/>
          <p:nvPr/>
        </p:nvSpPr>
        <p:spPr>
          <a:xfrm>
            <a:off x="1425575" y="5347966"/>
            <a:ext cx="2023535" cy="338554"/>
          </a:xfrm>
          <a:prstGeom prst="rect">
            <a:avLst/>
          </a:prstGeom>
          <a:noFill/>
        </p:spPr>
        <p:txBody>
          <a:bodyPr wrap="square" rtlCol="0">
            <a:spAutoFit/>
          </a:bodyPr>
          <a:lstStyle/>
          <a:p>
            <a:pPr algn="ctr"/>
            <a:r>
              <a:rPr lang="it-IT" sz="1600" b="1" dirty="0">
                <a:solidFill>
                  <a:srgbClr val="5D5E6A"/>
                </a:solidFill>
                <a:latin typeface="Play" panose="020B0000000000000000" pitchFamily="34" charset="0"/>
              </a:rPr>
              <a:t>AUTO</a:t>
            </a:r>
          </a:p>
        </p:txBody>
      </p:sp>
      <p:sp>
        <p:nvSpPr>
          <p:cNvPr id="51" name="CasellaDiTesto 50"/>
          <p:cNvSpPr txBox="1"/>
          <p:nvPr/>
        </p:nvSpPr>
        <p:spPr>
          <a:xfrm>
            <a:off x="5084230" y="5347966"/>
            <a:ext cx="2023535" cy="338554"/>
          </a:xfrm>
          <a:prstGeom prst="rect">
            <a:avLst/>
          </a:prstGeom>
          <a:noFill/>
        </p:spPr>
        <p:txBody>
          <a:bodyPr wrap="square" rtlCol="0">
            <a:spAutoFit/>
          </a:bodyPr>
          <a:lstStyle/>
          <a:p>
            <a:pPr algn="ctr"/>
            <a:r>
              <a:rPr lang="it-IT" sz="1600" b="1" dirty="0">
                <a:solidFill>
                  <a:srgbClr val="5D5E6A"/>
                </a:solidFill>
                <a:latin typeface="Play" panose="020B0000000000000000" pitchFamily="34" charset="0"/>
              </a:rPr>
              <a:t>TRAIN</a:t>
            </a:r>
          </a:p>
        </p:txBody>
      </p:sp>
      <p:sp>
        <p:nvSpPr>
          <p:cNvPr id="52" name="CasellaDiTesto 51"/>
          <p:cNvSpPr txBox="1"/>
          <p:nvPr/>
        </p:nvSpPr>
        <p:spPr>
          <a:xfrm>
            <a:off x="8742044" y="5347966"/>
            <a:ext cx="2023535" cy="338554"/>
          </a:xfrm>
          <a:prstGeom prst="rect">
            <a:avLst/>
          </a:prstGeom>
          <a:noFill/>
        </p:spPr>
        <p:txBody>
          <a:bodyPr wrap="square" rtlCol="0">
            <a:spAutoFit/>
          </a:bodyPr>
          <a:lstStyle/>
          <a:p>
            <a:pPr algn="ctr"/>
            <a:r>
              <a:rPr lang="it-IT" sz="1600" b="1" dirty="0">
                <a:solidFill>
                  <a:srgbClr val="5D5E6A"/>
                </a:solidFill>
                <a:latin typeface="Play" panose="020B0000000000000000" pitchFamily="34" charset="0"/>
              </a:rPr>
              <a:t>AVION</a:t>
            </a:r>
          </a:p>
        </p:txBody>
      </p:sp>
    </p:spTree>
    <p:extLst>
      <p:ext uri="{BB962C8B-B14F-4D97-AF65-F5344CB8AC3E}">
        <p14:creationId xmlns:p14="http://schemas.microsoft.com/office/powerpoint/2010/main" val="596203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 y="2"/>
            <a:ext cx="12192001" cy="948267"/>
          </a:xfrm>
          <a:prstGeom prst="rect">
            <a:avLst/>
          </a:prstGeom>
          <a:solidFill>
            <a:srgbClr val="267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2" y="5909735"/>
            <a:ext cx="12192001" cy="948267"/>
          </a:xfrm>
          <a:prstGeom prst="rect">
            <a:avLst/>
          </a:prstGeom>
          <a:solidFill>
            <a:srgbClr val="2C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CasellaDiTesto 23"/>
          <p:cNvSpPr txBox="1"/>
          <p:nvPr/>
        </p:nvSpPr>
        <p:spPr>
          <a:xfrm>
            <a:off x="-1" y="6199144"/>
            <a:ext cx="12192000" cy="400110"/>
          </a:xfrm>
          <a:prstGeom prst="rect">
            <a:avLst/>
          </a:prstGeom>
          <a:noFill/>
        </p:spPr>
        <p:txBody>
          <a:bodyPr wrap="square" rtlCol="0">
            <a:spAutoFit/>
          </a:bodyPr>
          <a:lstStyle/>
          <a:p>
            <a:pPr algn="ctr"/>
            <a:r>
              <a:rPr lang="it-IT" sz="1000" dirty="0">
                <a:solidFill>
                  <a:schemeClr val="bg1"/>
                </a:solidFill>
                <a:latin typeface="Play" panose="020B0000000000000000" pitchFamily="34" charset="0"/>
              </a:rPr>
              <a:t>Entreprise </a:t>
            </a:r>
            <a:r>
              <a:rPr lang="it-IT" sz="1000" dirty="0" err="1">
                <a:solidFill>
                  <a:schemeClr val="bg1"/>
                </a:solidFill>
                <a:latin typeface="Play" panose="020B0000000000000000" pitchFamily="34" charset="0"/>
              </a:rPr>
              <a:t>certifiée</a:t>
            </a:r>
            <a:r>
              <a:rPr lang="it-IT" sz="1000" dirty="0">
                <a:solidFill>
                  <a:schemeClr val="bg1"/>
                </a:solidFill>
                <a:latin typeface="Play" panose="020B0000000000000000" pitchFamily="34" charset="0"/>
              </a:rPr>
              <a:t> ISO 9001:2015 – ISO 14001:2015 – ISO 45001:2015</a:t>
            </a:r>
          </a:p>
          <a:p>
            <a:pPr algn="ctr"/>
            <a:r>
              <a:rPr lang="it-IT" sz="1000" dirty="0" err="1">
                <a:solidFill>
                  <a:schemeClr val="bg1"/>
                </a:solidFill>
                <a:latin typeface="Play" panose="020B0000000000000000" pitchFamily="34" charset="0"/>
              </a:rPr>
              <a:t>Certifications</a:t>
            </a:r>
            <a:r>
              <a:rPr lang="it-IT" sz="1000" dirty="0">
                <a:solidFill>
                  <a:schemeClr val="bg1"/>
                </a:solidFill>
                <a:latin typeface="Play" panose="020B0000000000000000" pitchFamily="34" charset="0"/>
              </a:rPr>
              <a:t> N° ER-0274/2006 – GA-2012/0248 – SST-0064/2019</a:t>
            </a:r>
          </a:p>
        </p:txBody>
      </p:sp>
      <p:sp>
        <p:nvSpPr>
          <p:cNvPr id="3" name="Sottotitolo 2"/>
          <p:cNvSpPr>
            <a:spLocks noGrp="1"/>
          </p:cNvSpPr>
          <p:nvPr>
            <p:ph type="subTitle" idx="1"/>
          </p:nvPr>
        </p:nvSpPr>
        <p:spPr>
          <a:xfrm>
            <a:off x="1" y="4563535"/>
            <a:ext cx="12192000" cy="694267"/>
          </a:xfrm>
        </p:spPr>
        <p:txBody>
          <a:bodyPr>
            <a:normAutofit/>
          </a:bodyPr>
          <a:lstStyle/>
          <a:p>
            <a:r>
              <a:rPr lang="it-IT" sz="1600" dirty="0">
                <a:solidFill>
                  <a:srgbClr val="2C2C2C"/>
                </a:solidFill>
                <a:latin typeface="Play" panose="020B0000000000000000" pitchFamily="34" charset="0"/>
              </a:rPr>
              <a:t>SIÈGE SOCIAL: VIA NOVARA 166, 28069 TRECATE (NO) – TEL:  +39.0321/784111 – FAX:  +39.0321/784150</a:t>
            </a:r>
          </a:p>
          <a:p>
            <a:r>
              <a:rPr lang="it-IT" sz="1600" dirty="0">
                <a:solidFill>
                  <a:srgbClr val="2C2C2C"/>
                </a:solidFill>
                <a:latin typeface="Play" panose="020B0000000000000000" pitchFamily="34" charset="0"/>
              </a:rPr>
              <a:t>SIÈGE ADMINISTRATIF: VIA G. FERRARIS 13, 43036 FIDENZA (PR) – TEL: +39.0524/530259 – FAX: +39.0524/530142</a:t>
            </a: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3683" y="1870720"/>
            <a:ext cx="6744641" cy="2025415"/>
          </a:xfrm>
          <a:prstGeom prst="rect">
            <a:avLst/>
          </a:prstGeom>
        </p:spPr>
      </p:pic>
      <p:sp>
        <p:nvSpPr>
          <p:cNvPr id="11" name="CasellaDiTesto 10"/>
          <p:cNvSpPr txBox="1"/>
          <p:nvPr/>
        </p:nvSpPr>
        <p:spPr>
          <a:xfrm>
            <a:off x="381002" y="6214534"/>
            <a:ext cx="2342679" cy="369332"/>
          </a:xfrm>
          <a:prstGeom prst="rect">
            <a:avLst/>
          </a:prstGeom>
          <a:noFill/>
        </p:spPr>
        <p:txBody>
          <a:bodyPr wrap="square" rtlCol="0">
            <a:spAutoFit/>
          </a:bodyPr>
          <a:lstStyle/>
          <a:p>
            <a:r>
              <a:rPr lang="it-IT" dirty="0">
                <a:solidFill>
                  <a:srgbClr val="267CFF"/>
                </a:solidFill>
                <a:latin typeface="Play" panose="020B0000000000000000" pitchFamily="34" charset="0"/>
              </a:rPr>
              <a:t>info@ciiguatellispa.it</a:t>
            </a:r>
          </a:p>
        </p:txBody>
      </p:sp>
      <p:sp>
        <p:nvSpPr>
          <p:cNvPr id="12" name="CasellaDiTesto 11"/>
          <p:cNvSpPr txBox="1"/>
          <p:nvPr/>
        </p:nvSpPr>
        <p:spPr>
          <a:xfrm>
            <a:off x="9468324" y="6214534"/>
            <a:ext cx="2342679" cy="369332"/>
          </a:xfrm>
          <a:prstGeom prst="rect">
            <a:avLst/>
          </a:prstGeom>
          <a:noFill/>
        </p:spPr>
        <p:txBody>
          <a:bodyPr wrap="square" rtlCol="0">
            <a:spAutoFit/>
          </a:bodyPr>
          <a:lstStyle/>
          <a:p>
            <a:r>
              <a:rPr lang="it-IT" dirty="0">
                <a:solidFill>
                  <a:srgbClr val="267CFF"/>
                </a:solidFill>
                <a:latin typeface="Play" panose="020B0000000000000000" pitchFamily="34" charset="0"/>
              </a:rPr>
              <a:t>www.ciiguatellispa.it</a:t>
            </a:r>
          </a:p>
        </p:txBody>
      </p:sp>
      <p:pic>
        <p:nvPicPr>
          <p:cNvPr id="26" name="Immagine 25"/>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5997" y="32380"/>
            <a:ext cx="977737" cy="883497"/>
          </a:xfrm>
          <a:prstGeom prst="rect">
            <a:avLst/>
          </a:prstGeom>
        </p:spPr>
      </p:pic>
      <p:sp>
        <p:nvSpPr>
          <p:cNvPr id="15" name="CasellaDiTesto 14"/>
          <p:cNvSpPr txBox="1"/>
          <p:nvPr/>
        </p:nvSpPr>
        <p:spPr>
          <a:xfrm>
            <a:off x="11116728" y="5659181"/>
            <a:ext cx="1054105" cy="230832"/>
          </a:xfrm>
          <a:prstGeom prst="rect">
            <a:avLst/>
          </a:prstGeom>
          <a:noFill/>
        </p:spPr>
        <p:txBody>
          <a:bodyPr wrap="square" rtlCol="0">
            <a:spAutoFit/>
          </a:bodyPr>
          <a:lstStyle/>
          <a:p>
            <a:pPr algn="r"/>
            <a:r>
              <a:rPr lang="it-IT" sz="900">
                <a:latin typeface="Play" panose="020B0000000000000000" pitchFamily="34" charset="0"/>
              </a:rPr>
              <a:t>v1.8 - 20220920</a:t>
            </a:r>
            <a:endParaRPr lang="it-IT" sz="900" dirty="0">
              <a:latin typeface="Play" panose="020B0000000000000000" pitchFamily="34" charset="0"/>
            </a:endParaRPr>
          </a:p>
        </p:txBody>
      </p:sp>
      <p:pic>
        <p:nvPicPr>
          <p:cNvPr id="2" name="Immagine 1">
            <a:extLst>
              <a:ext uri="{FF2B5EF4-FFF2-40B4-BE49-F238E27FC236}">
                <a16:creationId xmlns:a16="http://schemas.microsoft.com/office/drawing/2014/main" id="{8B92A326-B44B-276B-0DB9-E5BA082300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1362" y="113198"/>
            <a:ext cx="791999" cy="720000"/>
          </a:xfrm>
          <a:prstGeom prst="rect">
            <a:avLst/>
          </a:prstGeom>
        </p:spPr>
      </p:pic>
      <p:pic>
        <p:nvPicPr>
          <p:cNvPr id="6" name="Immagine 5">
            <a:extLst>
              <a:ext uri="{FF2B5EF4-FFF2-40B4-BE49-F238E27FC236}">
                <a16:creationId xmlns:a16="http://schemas.microsoft.com/office/drawing/2014/main" id="{6A2CAA5C-6A87-EA88-72E3-08AAC621B8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1880" y="56939"/>
            <a:ext cx="460665" cy="832527"/>
          </a:xfrm>
          <a:prstGeom prst="rect">
            <a:avLst/>
          </a:prstGeom>
        </p:spPr>
      </p:pic>
      <p:pic>
        <p:nvPicPr>
          <p:cNvPr id="7" name="Immagine 6">
            <a:extLst>
              <a:ext uri="{FF2B5EF4-FFF2-40B4-BE49-F238E27FC236}">
                <a16:creationId xmlns:a16="http://schemas.microsoft.com/office/drawing/2014/main" id="{907AFC0A-40F1-D18C-197D-F93D0EE087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89163" y="113198"/>
            <a:ext cx="1783681" cy="498932"/>
          </a:xfrm>
          <a:prstGeom prst="rect">
            <a:avLst/>
          </a:prstGeom>
        </p:spPr>
      </p:pic>
      <p:pic>
        <p:nvPicPr>
          <p:cNvPr id="8" name="Immagine 7">
            <a:extLst>
              <a:ext uri="{FF2B5EF4-FFF2-40B4-BE49-F238E27FC236}">
                <a16:creationId xmlns:a16="http://schemas.microsoft.com/office/drawing/2014/main" id="{F7531590-326A-A3B3-2CFD-537AC0F341E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1267394" y="57866"/>
            <a:ext cx="463168" cy="831600"/>
          </a:xfrm>
          <a:prstGeom prst="rect">
            <a:avLst/>
          </a:prstGeom>
        </p:spPr>
      </p:pic>
      <p:pic>
        <p:nvPicPr>
          <p:cNvPr id="10" name="Immagine 9">
            <a:extLst>
              <a:ext uri="{FF2B5EF4-FFF2-40B4-BE49-F238E27FC236}">
                <a16:creationId xmlns:a16="http://schemas.microsoft.com/office/drawing/2014/main" id="{DA506ED5-6C43-0B00-98C0-2FE3FCD378F4}"/>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136897" y="57866"/>
            <a:ext cx="981288" cy="831600"/>
          </a:xfrm>
          <a:prstGeom prst="rect">
            <a:avLst/>
          </a:prstGeom>
        </p:spPr>
      </p:pic>
    </p:spTree>
    <p:extLst>
      <p:ext uri="{BB962C8B-B14F-4D97-AF65-F5344CB8AC3E}">
        <p14:creationId xmlns:p14="http://schemas.microsoft.com/office/powerpoint/2010/main" val="3518633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 y="1"/>
            <a:ext cx="12192001" cy="110068"/>
          </a:xfrm>
          <a:prstGeom prst="rect">
            <a:avLst/>
          </a:prstGeom>
          <a:solidFill>
            <a:srgbClr val="267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901" y="222189"/>
            <a:ext cx="1965913" cy="576000"/>
          </a:xfrm>
          <a:prstGeom prst="rect">
            <a:avLst/>
          </a:prstGeom>
        </p:spPr>
      </p:pic>
      <p:sp>
        <p:nvSpPr>
          <p:cNvPr id="16" name="Ovale 15"/>
          <p:cNvSpPr/>
          <p:nvPr/>
        </p:nvSpPr>
        <p:spPr>
          <a:xfrm>
            <a:off x="8649488"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4314" y="364070"/>
            <a:ext cx="288100" cy="296332"/>
          </a:xfrm>
          <a:prstGeom prst="rect">
            <a:avLst/>
          </a:prstGeom>
        </p:spPr>
      </p:pic>
      <p:sp>
        <p:nvSpPr>
          <p:cNvPr id="18" name="Ovale 17"/>
          <p:cNvSpPr/>
          <p:nvPr/>
        </p:nvSpPr>
        <p:spPr>
          <a:xfrm>
            <a:off x="1074122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p:cNvSpPr/>
          <p:nvPr/>
        </p:nvSpPr>
        <p:spPr>
          <a:xfrm>
            <a:off x="11438468" y="22218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a:off x="10043979"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p:cNvSpPr/>
          <p:nvPr/>
        </p:nvSpPr>
        <p:spPr>
          <a:xfrm>
            <a:off x="934673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1233" y="364069"/>
            <a:ext cx="287000" cy="295200"/>
          </a:xfrm>
          <a:prstGeom prst="rect">
            <a:avLst/>
          </a:prstGeom>
        </p:spPr>
      </p:pic>
      <p:pic>
        <p:nvPicPr>
          <p:cNvPr id="23" name="Immagin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82968" y="369923"/>
            <a:ext cx="287000" cy="295200"/>
          </a:xfrm>
          <a:prstGeom prst="rect">
            <a:avLst/>
          </a:prstGeom>
        </p:spPr>
      </p:pic>
      <p:pic>
        <p:nvPicPr>
          <p:cNvPr id="25" name="Immagine 24"/>
          <p:cNvPicPr>
            <a:picLocks noChangeAspect="1"/>
          </p:cNvPicPr>
          <p:nvPr/>
        </p:nvPicPr>
        <p:blipFill>
          <a:blip r:embed="rId6"/>
          <a:stretch>
            <a:fillRect/>
          </a:stretch>
        </p:blipFill>
        <p:spPr>
          <a:xfrm>
            <a:off x="10885723" y="367828"/>
            <a:ext cx="287000" cy="295200"/>
          </a:xfrm>
          <a:prstGeom prst="rect">
            <a:avLst/>
          </a:prstGeom>
        </p:spPr>
      </p:pic>
      <p:pic>
        <p:nvPicPr>
          <p:cNvPr id="26" name="Immagine 25"/>
          <p:cNvPicPr>
            <a:picLocks noChangeAspect="1"/>
          </p:cNvPicPr>
          <p:nvPr/>
        </p:nvPicPr>
        <p:blipFill>
          <a:blip r:embed="rId7"/>
          <a:stretch>
            <a:fillRect/>
          </a:stretch>
        </p:blipFill>
        <p:spPr>
          <a:xfrm>
            <a:off x="10188479" y="362588"/>
            <a:ext cx="287000" cy="295200"/>
          </a:xfrm>
          <a:prstGeom prst="rect">
            <a:avLst/>
          </a:prstGeom>
        </p:spPr>
      </p:pic>
      <p:sp>
        <p:nvSpPr>
          <p:cNvPr id="3" name="CasellaDiTesto 2"/>
          <p:cNvSpPr txBox="1"/>
          <p:nvPr/>
        </p:nvSpPr>
        <p:spPr>
          <a:xfrm>
            <a:off x="1" y="999068"/>
            <a:ext cx="12192000" cy="400110"/>
          </a:xfrm>
          <a:prstGeom prst="rect">
            <a:avLst/>
          </a:prstGeom>
          <a:noFill/>
        </p:spPr>
        <p:txBody>
          <a:bodyPr wrap="square" rtlCol="0">
            <a:spAutoFit/>
          </a:bodyPr>
          <a:lstStyle/>
          <a:p>
            <a:pPr algn="ctr"/>
            <a:r>
              <a:rPr lang="it-IT" sz="2000" b="1" dirty="0">
                <a:solidFill>
                  <a:srgbClr val="434342"/>
                </a:solidFill>
                <a:latin typeface="Play" panose="020B0000000000000000" pitchFamily="34" charset="0"/>
              </a:rPr>
              <a:t>COSTRUZIONI IMPIANTI INDUSTRIALI GUATELLI S.P.A.</a:t>
            </a:r>
          </a:p>
        </p:txBody>
      </p:sp>
      <p:cxnSp>
        <p:nvCxnSpPr>
          <p:cNvPr id="7" name="Connettore 1 6"/>
          <p:cNvCxnSpPr/>
          <p:nvPr/>
        </p:nvCxnSpPr>
        <p:spPr>
          <a:xfrm>
            <a:off x="3616993" y="1574799"/>
            <a:ext cx="495802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28" name="Picture 4" descr="http://localhost:82/images/page-2_img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4865" y="1750423"/>
            <a:ext cx="10582275" cy="2857500"/>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p:cNvSpPr txBox="1"/>
          <p:nvPr/>
        </p:nvSpPr>
        <p:spPr>
          <a:xfrm>
            <a:off x="677050" y="4829987"/>
            <a:ext cx="10837903" cy="1754326"/>
          </a:xfrm>
          <a:prstGeom prst="rect">
            <a:avLst/>
          </a:prstGeom>
          <a:noFill/>
        </p:spPr>
        <p:txBody>
          <a:bodyPr wrap="square" rtlCol="0">
            <a:spAutoFit/>
          </a:bodyPr>
          <a:lstStyle/>
          <a:p>
            <a:pPr algn="ctr"/>
            <a:r>
              <a:rPr lang="fr-FR" sz="1200" dirty="0">
                <a:solidFill>
                  <a:srgbClr val="5D5E6A"/>
                </a:solidFill>
                <a:latin typeface="Play" panose="020B0000000000000000" pitchFamily="34" charset="0"/>
              </a:rPr>
              <a:t>L’entreprise </a:t>
            </a:r>
            <a:r>
              <a:rPr lang="fr-FR" sz="1200" dirty="0" err="1">
                <a:solidFill>
                  <a:srgbClr val="5D5E6A"/>
                </a:solidFill>
                <a:latin typeface="Play" panose="020B0000000000000000" pitchFamily="34" charset="0"/>
              </a:rPr>
              <a:t>Costruzioni</a:t>
            </a:r>
            <a:r>
              <a:rPr lang="fr-FR" sz="1200" dirty="0">
                <a:solidFill>
                  <a:srgbClr val="5D5E6A"/>
                </a:solidFill>
                <a:latin typeface="Play" panose="020B0000000000000000" pitchFamily="34" charset="0"/>
              </a:rPr>
              <a:t> </a:t>
            </a:r>
            <a:r>
              <a:rPr lang="fr-FR" sz="1200" dirty="0" err="1">
                <a:solidFill>
                  <a:srgbClr val="5D5E6A"/>
                </a:solidFill>
                <a:latin typeface="Play" panose="020B0000000000000000" pitchFamily="34" charset="0"/>
              </a:rPr>
              <a:t>Impianti</a:t>
            </a:r>
            <a:r>
              <a:rPr lang="fr-FR" sz="1200" dirty="0">
                <a:solidFill>
                  <a:srgbClr val="5D5E6A"/>
                </a:solidFill>
                <a:latin typeface="Play" panose="020B0000000000000000" pitchFamily="34" charset="0"/>
              </a:rPr>
              <a:t> </a:t>
            </a:r>
            <a:r>
              <a:rPr lang="fr-FR" sz="1200" dirty="0" err="1">
                <a:solidFill>
                  <a:srgbClr val="5D5E6A"/>
                </a:solidFill>
                <a:latin typeface="Play" panose="020B0000000000000000" pitchFamily="34" charset="0"/>
              </a:rPr>
              <a:t>Industriali</a:t>
            </a:r>
            <a:r>
              <a:rPr lang="fr-FR" sz="1200" dirty="0">
                <a:solidFill>
                  <a:srgbClr val="5D5E6A"/>
                </a:solidFill>
                <a:latin typeface="Play" panose="020B0000000000000000" pitchFamily="34" charset="0"/>
              </a:rPr>
              <a:t> (Constructions Installations Industrielles) </a:t>
            </a:r>
            <a:r>
              <a:rPr lang="fr-FR" sz="1200" dirty="0" err="1">
                <a:solidFill>
                  <a:srgbClr val="5D5E6A"/>
                </a:solidFill>
                <a:latin typeface="Play" panose="020B0000000000000000" pitchFamily="34" charset="0"/>
              </a:rPr>
              <a:t>Guatelli</a:t>
            </a:r>
            <a:r>
              <a:rPr lang="fr-FR" sz="1200" dirty="0">
                <a:solidFill>
                  <a:srgbClr val="5D5E6A"/>
                </a:solidFill>
                <a:latin typeface="Play" panose="020B0000000000000000" pitchFamily="34" charset="0"/>
              </a:rPr>
              <a:t> </a:t>
            </a:r>
            <a:r>
              <a:rPr lang="fr-FR" sz="1200" dirty="0" err="1">
                <a:solidFill>
                  <a:srgbClr val="5D5E6A"/>
                </a:solidFill>
                <a:latin typeface="Play" panose="020B0000000000000000" pitchFamily="34" charset="0"/>
              </a:rPr>
              <a:t>S.p.A</a:t>
            </a:r>
            <a:r>
              <a:rPr lang="fr-FR" sz="1200" dirty="0">
                <a:solidFill>
                  <a:srgbClr val="5D5E6A"/>
                </a:solidFill>
                <a:latin typeface="Play" panose="020B0000000000000000" pitchFamily="34" charset="0"/>
              </a:rPr>
              <a:t>. exerce des activités de </a:t>
            </a:r>
            <a:r>
              <a:rPr lang="fr-FR" sz="1200" b="1" dirty="0">
                <a:solidFill>
                  <a:srgbClr val="5D5E6A"/>
                </a:solidFill>
                <a:latin typeface="Play" panose="020B0000000000000000" pitchFamily="34" charset="0"/>
              </a:rPr>
              <a:t>manutention</a:t>
            </a:r>
            <a:r>
              <a:rPr lang="fr-FR" sz="1200" dirty="0">
                <a:solidFill>
                  <a:srgbClr val="5D5E6A"/>
                </a:solidFill>
                <a:latin typeface="Play" panose="020B0000000000000000" pitchFamily="34" charset="0"/>
              </a:rPr>
              <a:t> et de </a:t>
            </a:r>
            <a:r>
              <a:rPr lang="fr-FR" sz="1200" b="1" dirty="0">
                <a:solidFill>
                  <a:srgbClr val="5D5E6A"/>
                </a:solidFill>
                <a:latin typeface="Play" panose="020B0000000000000000" pitchFamily="34" charset="0"/>
              </a:rPr>
              <a:t>construction de canalisations </a:t>
            </a:r>
            <a:r>
              <a:rPr lang="fr-FR" sz="1200" dirty="0">
                <a:solidFill>
                  <a:srgbClr val="5D5E6A"/>
                </a:solidFill>
                <a:latin typeface="Play" panose="020B0000000000000000" pitchFamily="34" charset="0"/>
              </a:rPr>
              <a:t>(méthanoducs, oléoducs et aqueducs) auprès des principaux Clients italiens du secteur, de </a:t>
            </a:r>
            <a:r>
              <a:rPr lang="fr-FR" sz="1200" b="1" dirty="0">
                <a:solidFill>
                  <a:srgbClr val="5D5E6A"/>
                </a:solidFill>
                <a:latin typeface="Play" panose="020B0000000000000000" pitchFamily="34" charset="0"/>
              </a:rPr>
              <a:t>manutention de dépôts de pétrole </a:t>
            </a:r>
            <a:r>
              <a:rPr lang="fr-FR" sz="1200" dirty="0">
                <a:solidFill>
                  <a:srgbClr val="5D5E6A"/>
                </a:solidFill>
                <a:latin typeface="Play" panose="020B0000000000000000" pitchFamily="34" charset="0"/>
              </a:rPr>
              <a:t>et un service d’</a:t>
            </a:r>
            <a:r>
              <a:rPr lang="fr-FR" sz="1200" b="1" dirty="0">
                <a:solidFill>
                  <a:srgbClr val="5D5E6A"/>
                </a:solidFill>
                <a:latin typeface="Play" panose="020B0000000000000000" pitchFamily="34" charset="0"/>
              </a:rPr>
              <a:t>intervention rapide </a:t>
            </a:r>
            <a:r>
              <a:rPr lang="fr-FR" sz="1200" dirty="0">
                <a:solidFill>
                  <a:srgbClr val="5D5E6A"/>
                </a:solidFill>
                <a:latin typeface="Play" panose="020B0000000000000000" pitchFamily="34" charset="0"/>
              </a:rPr>
              <a:t>24 heures sur 24 pour la remise en état de la fonctionnalité des installations. </a:t>
            </a:r>
          </a:p>
          <a:p>
            <a:pPr algn="ctr"/>
            <a:r>
              <a:rPr lang="fr-FR" sz="1200" dirty="0">
                <a:solidFill>
                  <a:srgbClr val="5D5E6A"/>
                </a:solidFill>
                <a:latin typeface="Play" panose="020B0000000000000000" pitchFamily="34" charset="0"/>
              </a:rPr>
              <a:t>Les dernières activités spécifiques introduites dans le paquet de services pour le Client concernent:</a:t>
            </a:r>
          </a:p>
          <a:p>
            <a:pPr algn="ctr"/>
            <a:endParaRPr lang="it-IT" sz="1200" dirty="0">
              <a:solidFill>
                <a:srgbClr val="5D5E6A"/>
              </a:solidFill>
              <a:latin typeface="Play" panose="020B0000000000000000" pitchFamily="34" charset="0"/>
            </a:endParaRPr>
          </a:p>
          <a:p>
            <a:pPr marL="432000" lvl="1" indent="-171446">
              <a:buClr>
                <a:srgbClr val="267CFF"/>
              </a:buClr>
              <a:buSzPct val="140000"/>
              <a:buFont typeface="Arial" panose="020B0604020202020204" pitchFamily="34" charset="0"/>
              <a:buChar char="•"/>
            </a:pPr>
            <a:r>
              <a:rPr lang="fr-FR" sz="1200" dirty="0">
                <a:solidFill>
                  <a:srgbClr val="5D5E6A"/>
                </a:solidFill>
                <a:latin typeface="Play" panose="020B0000000000000000" pitchFamily="34" charset="0"/>
              </a:rPr>
              <a:t>les activités de </a:t>
            </a:r>
            <a:r>
              <a:rPr lang="fr-FR" sz="1200" b="1" dirty="0">
                <a:solidFill>
                  <a:srgbClr val="5D5E6A"/>
                </a:solidFill>
                <a:latin typeface="Play" panose="020B0000000000000000" pitchFamily="34" charset="0"/>
              </a:rPr>
              <a:t>résolution des interférences </a:t>
            </a:r>
            <a:r>
              <a:rPr lang="fr-FR" sz="1200" dirty="0">
                <a:solidFill>
                  <a:srgbClr val="5D5E6A"/>
                </a:solidFill>
                <a:latin typeface="Play" panose="020B0000000000000000" pitchFamily="34" charset="0"/>
              </a:rPr>
              <a:t>avec d’autres services (lignes ferroviaires, routes et urbanisations), d’après l’étude de faisabilité au moment de la concession des travaux, y compris les pratiques administratives d’enregistrement et de tests</a:t>
            </a:r>
          </a:p>
          <a:p>
            <a:pPr marL="432000" lvl="1" indent="-171446">
              <a:buClr>
                <a:srgbClr val="267CFF"/>
              </a:buClr>
              <a:buSzPct val="140000"/>
              <a:buFont typeface="Arial" panose="020B0604020202020204" pitchFamily="34" charset="0"/>
              <a:buChar char="•"/>
            </a:pPr>
            <a:r>
              <a:rPr lang="fr-FR" sz="1200" dirty="0">
                <a:solidFill>
                  <a:srgbClr val="5D5E6A"/>
                </a:solidFill>
                <a:latin typeface="Play" panose="020B0000000000000000" pitchFamily="34" charset="0"/>
              </a:rPr>
              <a:t>les activités de </a:t>
            </a:r>
            <a:r>
              <a:rPr lang="fr-FR" sz="1200" b="1" dirty="0">
                <a:solidFill>
                  <a:srgbClr val="5D5E6A"/>
                </a:solidFill>
                <a:latin typeface="Play" panose="020B0000000000000000" pitchFamily="34" charset="0"/>
              </a:rPr>
              <a:t>Forage Horizontal Dirigé </a:t>
            </a:r>
            <a:r>
              <a:rPr lang="fr-FR" sz="1200" dirty="0">
                <a:solidFill>
                  <a:srgbClr val="5D5E6A"/>
                </a:solidFill>
                <a:latin typeface="Play" panose="020B0000000000000000" pitchFamily="34" charset="0"/>
              </a:rPr>
              <a:t>pour des modifications du parcours des canalisations en minimisant l’impact environnemental </a:t>
            </a:r>
          </a:p>
          <a:p>
            <a:pPr marL="432000" lvl="1" indent="-171446">
              <a:buClr>
                <a:srgbClr val="267CFF"/>
              </a:buClr>
              <a:buSzPct val="140000"/>
              <a:buFont typeface="Arial" panose="020B0604020202020204" pitchFamily="34" charset="0"/>
              <a:buChar char="•"/>
            </a:pPr>
            <a:r>
              <a:rPr lang="fr-FR" sz="1200" dirty="0">
                <a:solidFill>
                  <a:srgbClr val="5D5E6A"/>
                </a:solidFill>
                <a:latin typeface="Play" panose="020B0000000000000000" pitchFamily="34" charset="0"/>
              </a:rPr>
              <a:t>les activités de </a:t>
            </a:r>
            <a:r>
              <a:rPr lang="fr-FR" sz="1200" b="1" dirty="0">
                <a:solidFill>
                  <a:srgbClr val="5D5E6A"/>
                </a:solidFill>
                <a:latin typeface="Play" panose="020B0000000000000000" pitchFamily="34" charset="0"/>
              </a:rPr>
              <a:t>transfert de gaz</a:t>
            </a:r>
            <a:r>
              <a:rPr lang="fr-FR" sz="1200" dirty="0">
                <a:solidFill>
                  <a:srgbClr val="5D5E6A"/>
                </a:solidFill>
                <a:latin typeface="Play" panose="020B0000000000000000" pitchFamily="34" charset="0"/>
              </a:rPr>
              <a:t>, </a:t>
            </a:r>
            <a:r>
              <a:rPr lang="fr-FR" sz="1200" b="1" dirty="0">
                <a:solidFill>
                  <a:srgbClr val="5D5E6A"/>
                </a:solidFill>
                <a:latin typeface="Play" panose="020B0000000000000000" pitchFamily="34" charset="0"/>
              </a:rPr>
              <a:t>aspiration</a:t>
            </a:r>
            <a:r>
              <a:rPr lang="fr-FR" sz="1200" dirty="0">
                <a:solidFill>
                  <a:srgbClr val="5D5E6A"/>
                </a:solidFill>
                <a:latin typeface="Play" panose="020B0000000000000000" pitchFamily="34" charset="0"/>
              </a:rPr>
              <a:t> et </a:t>
            </a:r>
            <a:r>
              <a:rPr lang="fr-FR" sz="1200" b="1" dirty="0">
                <a:solidFill>
                  <a:srgbClr val="5D5E6A"/>
                </a:solidFill>
                <a:latin typeface="Play" panose="020B0000000000000000" pitchFamily="34" charset="0"/>
              </a:rPr>
              <a:t>refoulement</a:t>
            </a:r>
            <a:r>
              <a:rPr lang="fr-FR" sz="1200" dirty="0">
                <a:solidFill>
                  <a:srgbClr val="5D5E6A"/>
                </a:solidFill>
                <a:latin typeface="Play" panose="020B0000000000000000" pitchFamily="34" charset="0"/>
              </a:rPr>
              <a:t> pour éviter de jeter du gaz dans l’atmosphère</a:t>
            </a:r>
          </a:p>
        </p:txBody>
      </p:sp>
    </p:spTree>
    <p:extLst>
      <p:ext uri="{BB962C8B-B14F-4D97-AF65-F5344CB8AC3E}">
        <p14:creationId xmlns:p14="http://schemas.microsoft.com/office/powerpoint/2010/main" val="2356924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 y="1"/>
            <a:ext cx="12192001" cy="110068"/>
          </a:xfrm>
          <a:prstGeom prst="rect">
            <a:avLst/>
          </a:prstGeom>
          <a:solidFill>
            <a:srgbClr val="267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901" y="222189"/>
            <a:ext cx="1965913" cy="576000"/>
          </a:xfrm>
          <a:prstGeom prst="rect">
            <a:avLst/>
          </a:prstGeom>
        </p:spPr>
      </p:pic>
      <p:sp>
        <p:nvSpPr>
          <p:cNvPr id="16" name="Ovale 15"/>
          <p:cNvSpPr/>
          <p:nvPr/>
        </p:nvSpPr>
        <p:spPr>
          <a:xfrm>
            <a:off x="8649488"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4314" y="364070"/>
            <a:ext cx="288100" cy="296332"/>
          </a:xfrm>
          <a:prstGeom prst="rect">
            <a:avLst/>
          </a:prstGeom>
        </p:spPr>
      </p:pic>
      <p:sp>
        <p:nvSpPr>
          <p:cNvPr id="18" name="Ovale 17"/>
          <p:cNvSpPr/>
          <p:nvPr/>
        </p:nvSpPr>
        <p:spPr>
          <a:xfrm>
            <a:off x="1074122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p:cNvSpPr/>
          <p:nvPr/>
        </p:nvSpPr>
        <p:spPr>
          <a:xfrm>
            <a:off x="11438468" y="22218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a:off x="10043979"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p:cNvSpPr/>
          <p:nvPr/>
        </p:nvSpPr>
        <p:spPr>
          <a:xfrm>
            <a:off x="934673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1233" y="364069"/>
            <a:ext cx="287000" cy="295200"/>
          </a:xfrm>
          <a:prstGeom prst="rect">
            <a:avLst/>
          </a:prstGeom>
        </p:spPr>
      </p:pic>
      <p:pic>
        <p:nvPicPr>
          <p:cNvPr id="23" name="Immagin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82968" y="369923"/>
            <a:ext cx="287000" cy="295200"/>
          </a:xfrm>
          <a:prstGeom prst="rect">
            <a:avLst/>
          </a:prstGeom>
        </p:spPr>
      </p:pic>
      <p:pic>
        <p:nvPicPr>
          <p:cNvPr id="25" name="Immagine 24"/>
          <p:cNvPicPr>
            <a:picLocks noChangeAspect="1"/>
          </p:cNvPicPr>
          <p:nvPr/>
        </p:nvPicPr>
        <p:blipFill>
          <a:blip r:embed="rId6"/>
          <a:stretch>
            <a:fillRect/>
          </a:stretch>
        </p:blipFill>
        <p:spPr>
          <a:xfrm>
            <a:off x="10885723" y="367828"/>
            <a:ext cx="287000" cy="295200"/>
          </a:xfrm>
          <a:prstGeom prst="rect">
            <a:avLst/>
          </a:prstGeom>
        </p:spPr>
      </p:pic>
      <p:pic>
        <p:nvPicPr>
          <p:cNvPr id="26" name="Immagine 25"/>
          <p:cNvPicPr>
            <a:picLocks noChangeAspect="1"/>
          </p:cNvPicPr>
          <p:nvPr/>
        </p:nvPicPr>
        <p:blipFill>
          <a:blip r:embed="rId7"/>
          <a:stretch>
            <a:fillRect/>
          </a:stretch>
        </p:blipFill>
        <p:spPr>
          <a:xfrm>
            <a:off x="10188479" y="362588"/>
            <a:ext cx="287000" cy="295200"/>
          </a:xfrm>
          <a:prstGeom prst="rect">
            <a:avLst/>
          </a:prstGeom>
        </p:spPr>
      </p:pic>
      <p:sp>
        <p:nvSpPr>
          <p:cNvPr id="3" name="CasellaDiTesto 2"/>
          <p:cNvSpPr txBox="1"/>
          <p:nvPr/>
        </p:nvSpPr>
        <p:spPr>
          <a:xfrm>
            <a:off x="1" y="999068"/>
            <a:ext cx="12192000" cy="400110"/>
          </a:xfrm>
          <a:prstGeom prst="rect">
            <a:avLst/>
          </a:prstGeom>
          <a:noFill/>
        </p:spPr>
        <p:txBody>
          <a:bodyPr wrap="square" rtlCol="0">
            <a:spAutoFit/>
          </a:bodyPr>
          <a:lstStyle/>
          <a:p>
            <a:pPr algn="ctr"/>
            <a:r>
              <a:rPr lang="it-IT" sz="2000" b="1" dirty="0">
                <a:solidFill>
                  <a:srgbClr val="434342"/>
                </a:solidFill>
                <a:latin typeface="Play" panose="020B0000000000000000" pitchFamily="34" charset="0"/>
              </a:rPr>
              <a:t>QUALIFICATION</a:t>
            </a:r>
          </a:p>
        </p:txBody>
      </p:sp>
      <p:cxnSp>
        <p:nvCxnSpPr>
          <p:cNvPr id="7" name="Connettore 1 6"/>
          <p:cNvCxnSpPr/>
          <p:nvPr/>
        </p:nvCxnSpPr>
        <p:spPr>
          <a:xfrm>
            <a:off x="3616993" y="1574799"/>
            <a:ext cx="495802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677051" y="1766444"/>
            <a:ext cx="10837903" cy="461665"/>
          </a:xfrm>
          <a:prstGeom prst="rect">
            <a:avLst/>
          </a:prstGeom>
          <a:noFill/>
        </p:spPr>
        <p:txBody>
          <a:bodyPr wrap="square" rtlCol="0">
            <a:spAutoFit/>
          </a:bodyPr>
          <a:lstStyle/>
          <a:p>
            <a:pPr algn="ctr"/>
            <a:r>
              <a:rPr lang="fr-FR" sz="1200" dirty="0">
                <a:solidFill>
                  <a:srgbClr val="5D5E6A"/>
                </a:solidFill>
                <a:latin typeface="Play" panose="020B0000000000000000" pitchFamily="34" charset="0"/>
              </a:rPr>
              <a:t>L’entreprise C.I.I. </a:t>
            </a:r>
            <a:r>
              <a:rPr lang="fr-FR" sz="1200" dirty="0" err="1">
                <a:solidFill>
                  <a:srgbClr val="5D5E6A"/>
                </a:solidFill>
                <a:latin typeface="Play" panose="020B0000000000000000" pitchFamily="34" charset="0"/>
              </a:rPr>
              <a:t>Guatelli</a:t>
            </a:r>
            <a:r>
              <a:rPr lang="fr-FR" sz="1200" dirty="0">
                <a:solidFill>
                  <a:srgbClr val="5D5E6A"/>
                </a:solidFill>
                <a:latin typeface="Play" panose="020B0000000000000000" pitchFamily="34" charset="0"/>
              </a:rPr>
              <a:t> </a:t>
            </a:r>
            <a:r>
              <a:rPr lang="fr-FR" sz="1200" dirty="0" err="1">
                <a:solidFill>
                  <a:srgbClr val="5D5E6A"/>
                </a:solidFill>
                <a:latin typeface="Play" panose="020B0000000000000000" pitchFamily="34" charset="0"/>
              </a:rPr>
              <a:t>S.p.A</a:t>
            </a:r>
            <a:r>
              <a:rPr lang="fr-FR" sz="1200" dirty="0">
                <a:solidFill>
                  <a:srgbClr val="5D5E6A"/>
                </a:solidFill>
                <a:latin typeface="Play" panose="020B0000000000000000" pitchFamily="34" charset="0"/>
              </a:rPr>
              <a:t>. est qualifiée pour l’exécution de travaux publics (construction et conception) par Bentley SOA, attestation n° 19922/35/00 du 19/10/2016, dans les catégories:</a:t>
            </a:r>
          </a:p>
        </p:txBody>
      </p:sp>
      <p:sp>
        <p:nvSpPr>
          <p:cNvPr id="2" name="CasellaDiTesto 1"/>
          <p:cNvSpPr txBox="1"/>
          <p:nvPr/>
        </p:nvSpPr>
        <p:spPr>
          <a:xfrm>
            <a:off x="2351807" y="3234265"/>
            <a:ext cx="7488386" cy="646331"/>
          </a:xfrm>
          <a:prstGeom prst="rect">
            <a:avLst/>
          </a:prstGeom>
          <a:noFill/>
        </p:spPr>
        <p:txBody>
          <a:bodyPr wrap="square" rtlCol="0">
            <a:spAutoFit/>
          </a:bodyPr>
          <a:lstStyle/>
          <a:p>
            <a:pPr marL="171450" indent="-171450">
              <a:buClr>
                <a:srgbClr val="267CFF"/>
              </a:buClr>
              <a:buSzPct val="140000"/>
              <a:buFont typeface="Arial" panose="020B0604020202020204" pitchFamily="34" charset="0"/>
              <a:buChar char="•"/>
            </a:pPr>
            <a:r>
              <a:rPr lang="fr-FR" sz="1200" b="1" dirty="0">
                <a:solidFill>
                  <a:srgbClr val="5D5E6A"/>
                </a:solidFill>
                <a:latin typeface="Play" panose="020B0000000000000000" pitchFamily="34" charset="0"/>
              </a:rPr>
              <a:t>OG1</a:t>
            </a:r>
            <a:r>
              <a:rPr lang="fr-FR" sz="1200" dirty="0">
                <a:solidFill>
                  <a:srgbClr val="5D5E6A"/>
                </a:solidFill>
                <a:latin typeface="Play" panose="020B0000000000000000" pitchFamily="34" charset="0"/>
              </a:rPr>
              <a:t> (bâtiments civils et industriels) - catégorie III</a:t>
            </a:r>
            <a:endParaRPr lang="it-IT" sz="1200" dirty="0">
              <a:solidFill>
                <a:srgbClr val="5D5E6A"/>
              </a:solidFill>
              <a:latin typeface="Play" panose="020B0000000000000000" pitchFamily="34" charset="0"/>
            </a:endParaRPr>
          </a:p>
          <a:p>
            <a:pPr marL="171450" indent="-171450">
              <a:buClr>
                <a:srgbClr val="267CFF"/>
              </a:buClr>
              <a:buSzPct val="140000"/>
              <a:buFont typeface="Arial" panose="020B0604020202020204" pitchFamily="34" charset="0"/>
              <a:buChar char="•"/>
            </a:pPr>
            <a:r>
              <a:rPr lang="fr-FR" sz="1200" b="1" dirty="0">
                <a:solidFill>
                  <a:srgbClr val="5D5E6A"/>
                </a:solidFill>
                <a:latin typeface="Play" panose="020B0000000000000000" pitchFamily="34" charset="0"/>
              </a:rPr>
              <a:t>OG3</a:t>
            </a:r>
            <a:r>
              <a:rPr lang="fr-FR" sz="1200" dirty="0">
                <a:solidFill>
                  <a:srgbClr val="5D5E6A"/>
                </a:solidFill>
                <a:latin typeface="Play" panose="020B0000000000000000" pitchFamily="34" charset="0"/>
              </a:rPr>
              <a:t> (routes, autoroutes, ponts, viaducs, ...) - catégorie III</a:t>
            </a:r>
          </a:p>
          <a:p>
            <a:pPr marL="171450" indent="-171450">
              <a:buClr>
                <a:srgbClr val="267CFF"/>
              </a:buClr>
              <a:buSzPct val="140000"/>
              <a:buFont typeface="Arial" panose="020B0604020202020204" pitchFamily="34" charset="0"/>
              <a:buChar char="•"/>
            </a:pPr>
            <a:r>
              <a:rPr lang="fr-FR" sz="1200" b="1" dirty="0">
                <a:solidFill>
                  <a:srgbClr val="5D5E6A"/>
                </a:solidFill>
                <a:latin typeface="Play" panose="020B0000000000000000" pitchFamily="34" charset="0"/>
              </a:rPr>
              <a:t>OG6</a:t>
            </a:r>
            <a:r>
              <a:rPr lang="fr-FR" sz="1200" dirty="0">
                <a:solidFill>
                  <a:srgbClr val="5D5E6A"/>
                </a:solidFill>
                <a:latin typeface="Play" panose="020B0000000000000000" pitchFamily="34" charset="0"/>
              </a:rPr>
              <a:t> (aqueducs, gazoducs, oléoducs, ...) - catégorie VII</a:t>
            </a:r>
            <a:endParaRPr lang="it-IT" sz="1200" dirty="0">
              <a:solidFill>
                <a:srgbClr val="5D5E6A"/>
              </a:solidFill>
              <a:latin typeface="Play" panose="020B0000000000000000" pitchFamily="34" charset="0"/>
            </a:endParaRPr>
          </a:p>
        </p:txBody>
      </p:sp>
      <p:pic>
        <p:nvPicPr>
          <p:cNvPr id="24" name="Immagin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81214" y="2336862"/>
            <a:ext cx="2229573" cy="623657"/>
          </a:xfrm>
          <a:prstGeom prst="rect">
            <a:avLst/>
          </a:prstGeom>
        </p:spPr>
      </p:pic>
      <p:pic>
        <p:nvPicPr>
          <p:cNvPr id="9" name="Immagine 8"/>
          <p:cNvPicPr>
            <a:picLocks noChangeAspect="1"/>
          </p:cNvPicPr>
          <p:nvPr/>
        </p:nvPicPr>
        <p:blipFill>
          <a:blip r:embed="rId9"/>
          <a:stretch>
            <a:fillRect/>
          </a:stretch>
        </p:blipFill>
        <p:spPr>
          <a:xfrm>
            <a:off x="-2" y="4376057"/>
            <a:ext cx="12192001" cy="2481943"/>
          </a:xfrm>
          <a:prstGeom prst="rect">
            <a:avLst/>
          </a:prstGeom>
        </p:spPr>
      </p:pic>
      <p:sp>
        <p:nvSpPr>
          <p:cNvPr id="14" name="Rettangolo 13"/>
          <p:cNvSpPr/>
          <p:nvPr/>
        </p:nvSpPr>
        <p:spPr>
          <a:xfrm>
            <a:off x="2878667" y="5435600"/>
            <a:ext cx="6434666" cy="1422400"/>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3657598" y="5613045"/>
            <a:ext cx="4876800" cy="1200329"/>
          </a:xfrm>
          <a:prstGeom prst="rect">
            <a:avLst/>
          </a:prstGeom>
          <a:noFill/>
        </p:spPr>
        <p:txBody>
          <a:bodyPr wrap="square" rtlCol="0">
            <a:spAutoFit/>
          </a:bodyPr>
          <a:lstStyle/>
          <a:p>
            <a:pPr algn="ctr"/>
            <a:r>
              <a:rPr lang="it-IT" sz="3600" b="1" dirty="0">
                <a:latin typeface="Play" panose="020B0000000000000000" pitchFamily="34" charset="0"/>
              </a:rPr>
              <a:t>En </a:t>
            </a:r>
            <a:r>
              <a:rPr lang="it-IT" sz="3600" b="1" dirty="0" err="1">
                <a:latin typeface="Play" panose="020B0000000000000000" pitchFamily="34" charset="0"/>
              </a:rPr>
              <a:t>activité</a:t>
            </a:r>
            <a:r>
              <a:rPr lang="it-IT" sz="3600" b="1" dirty="0">
                <a:latin typeface="Play" panose="020B0000000000000000" pitchFamily="34" charset="0"/>
              </a:rPr>
              <a:t> </a:t>
            </a:r>
            <a:r>
              <a:rPr lang="it-IT" sz="3600" b="1" dirty="0" err="1">
                <a:latin typeface="Play" panose="020B0000000000000000" pitchFamily="34" charset="0"/>
              </a:rPr>
              <a:t>depuis</a:t>
            </a:r>
            <a:endParaRPr lang="it-IT" sz="3600" b="1" dirty="0">
              <a:latin typeface="Play" panose="020B0000000000000000" pitchFamily="34" charset="0"/>
            </a:endParaRPr>
          </a:p>
          <a:p>
            <a:pPr algn="ctr"/>
            <a:r>
              <a:rPr lang="it-IT" sz="3600" dirty="0">
                <a:latin typeface="Play" panose="020B0000000000000000" pitchFamily="34" charset="0"/>
              </a:rPr>
              <a:t>1963</a:t>
            </a:r>
          </a:p>
        </p:txBody>
      </p:sp>
    </p:spTree>
    <p:extLst>
      <p:ext uri="{BB962C8B-B14F-4D97-AF65-F5344CB8AC3E}">
        <p14:creationId xmlns:p14="http://schemas.microsoft.com/office/powerpoint/2010/main" val="71491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 y="1"/>
            <a:ext cx="12192001" cy="110068"/>
          </a:xfrm>
          <a:prstGeom prst="rect">
            <a:avLst/>
          </a:prstGeom>
          <a:solidFill>
            <a:srgbClr val="267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901" y="222189"/>
            <a:ext cx="1965913" cy="576000"/>
          </a:xfrm>
          <a:prstGeom prst="rect">
            <a:avLst/>
          </a:prstGeom>
        </p:spPr>
      </p:pic>
      <p:sp>
        <p:nvSpPr>
          <p:cNvPr id="16" name="Ovale 15"/>
          <p:cNvSpPr/>
          <p:nvPr/>
        </p:nvSpPr>
        <p:spPr>
          <a:xfrm>
            <a:off x="8649488"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4314" y="364070"/>
            <a:ext cx="288100" cy="296332"/>
          </a:xfrm>
          <a:prstGeom prst="rect">
            <a:avLst/>
          </a:prstGeom>
        </p:spPr>
      </p:pic>
      <p:sp>
        <p:nvSpPr>
          <p:cNvPr id="18" name="Ovale 17"/>
          <p:cNvSpPr/>
          <p:nvPr/>
        </p:nvSpPr>
        <p:spPr>
          <a:xfrm>
            <a:off x="1074122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p:cNvSpPr/>
          <p:nvPr/>
        </p:nvSpPr>
        <p:spPr>
          <a:xfrm>
            <a:off x="11438468" y="22218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a:off x="10043979"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p:cNvSpPr/>
          <p:nvPr/>
        </p:nvSpPr>
        <p:spPr>
          <a:xfrm>
            <a:off x="934673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1233" y="364069"/>
            <a:ext cx="287000" cy="295200"/>
          </a:xfrm>
          <a:prstGeom prst="rect">
            <a:avLst/>
          </a:prstGeom>
        </p:spPr>
      </p:pic>
      <p:pic>
        <p:nvPicPr>
          <p:cNvPr id="23" name="Immagin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82968" y="369923"/>
            <a:ext cx="287000" cy="295200"/>
          </a:xfrm>
          <a:prstGeom prst="rect">
            <a:avLst/>
          </a:prstGeom>
        </p:spPr>
      </p:pic>
      <p:pic>
        <p:nvPicPr>
          <p:cNvPr id="25" name="Immagine 24"/>
          <p:cNvPicPr>
            <a:picLocks noChangeAspect="1"/>
          </p:cNvPicPr>
          <p:nvPr/>
        </p:nvPicPr>
        <p:blipFill>
          <a:blip r:embed="rId6"/>
          <a:stretch>
            <a:fillRect/>
          </a:stretch>
        </p:blipFill>
        <p:spPr>
          <a:xfrm>
            <a:off x="10885723" y="367828"/>
            <a:ext cx="287000" cy="295200"/>
          </a:xfrm>
          <a:prstGeom prst="rect">
            <a:avLst/>
          </a:prstGeom>
        </p:spPr>
      </p:pic>
      <p:pic>
        <p:nvPicPr>
          <p:cNvPr id="26" name="Immagine 25"/>
          <p:cNvPicPr>
            <a:picLocks noChangeAspect="1"/>
          </p:cNvPicPr>
          <p:nvPr/>
        </p:nvPicPr>
        <p:blipFill>
          <a:blip r:embed="rId7"/>
          <a:stretch>
            <a:fillRect/>
          </a:stretch>
        </p:blipFill>
        <p:spPr>
          <a:xfrm>
            <a:off x="10188479" y="362588"/>
            <a:ext cx="287000" cy="295200"/>
          </a:xfrm>
          <a:prstGeom prst="rect">
            <a:avLst/>
          </a:prstGeom>
        </p:spPr>
      </p:pic>
      <p:sp>
        <p:nvSpPr>
          <p:cNvPr id="3" name="CasellaDiTesto 2"/>
          <p:cNvSpPr txBox="1"/>
          <p:nvPr/>
        </p:nvSpPr>
        <p:spPr>
          <a:xfrm>
            <a:off x="1" y="999068"/>
            <a:ext cx="12192000" cy="400110"/>
          </a:xfrm>
          <a:prstGeom prst="rect">
            <a:avLst/>
          </a:prstGeom>
          <a:noFill/>
        </p:spPr>
        <p:txBody>
          <a:bodyPr wrap="square" rtlCol="0">
            <a:spAutoFit/>
          </a:bodyPr>
          <a:lstStyle/>
          <a:p>
            <a:pPr algn="ctr"/>
            <a:r>
              <a:rPr lang="it-IT" sz="2000" b="1" dirty="0">
                <a:solidFill>
                  <a:srgbClr val="434342"/>
                </a:solidFill>
                <a:latin typeface="Play" panose="020B0000000000000000" pitchFamily="34" charset="0"/>
              </a:rPr>
              <a:t>NOS SECTEURS</a:t>
            </a:r>
          </a:p>
        </p:txBody>
      </p:sp>
      <p:cxnSp>
        <p:nvCxnSpPr>
          <p:cNvPr id="7" name="Connettore 1 6"/>
          <p:cNvCxnSpPr/>
          <p:nvPr/>
        </p:nvCxnSpPr>
        <p:spPr>
          <a:xfrm>
            <a:off x="3616993" y="1574799"/>
            <a:ext cx="495802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CasellaDiTesto 1"/>
          <p:cNvSpPr txBox="1"/>
          <p:nvPr/>
        </p:nvSpPr>
        <p:spPr>
          <a:xfrm>
            <a:off x="677049" y="3925453"/>
            <a:ext cx="3420000" cy="1869743"/>
          </a:xfrm>
          <a:prstGeom prst="rect">
            <a:avLst/>
          </a:prstGeom>
          <a:noFill/>
          <a:ln>
            <a:noFill/>
          </a:ln>
        </p:spPr>
        <p:txBody>
          <a:bodyPr wrap="square" rtlCol="0">
            <a:spAutoFit/>
          </a:bodyPr>
          <a:lstStyle/>
          <a:p>
            <a:pPr marL="171446" indent="-171446">
              <a:spcAft>
                <a:spcPts val="300"/>
              </a:spcAft>
              <a:buClr>
                <a:srgbClr val="267CFF"/>
              </a:buClr>
              <a:buSzPct val="140000"/>
              <a:buFont typeface="Arial" panose="020B0604020202020204" pitchFamily="34" charset="0"/>
              <a:buChar char="•"/>
            </a:pPr>
            <a:r>
              <a:rPr lang="fr-FR" sz="1200" dirty="0">
                <a:solidFill>
                  <a:srgbClr val="5D5E6A"/>
                </a:solidFill>
                <a:latin typeface="Play" panose="020B0000000000000000" pitchFamily="34" charset="0"/>
              </a:rPr>
              <a:t>Construction, maintenance courante et extraordinaire des </a:t>
            </a:r>
            <a:r>
              <a:rPr lang="fr-FR" sz="1200" b="1" dirty="0">
                <a:solidFill>
                  <a:srgbClr val="5D5E6A"/>
                </a:solidFill>
                <a:latin typeface="Play" panose="020B0000000000000000" pitchFamily="34" charset="0"/>
              </a:rPr>
              <a:t>oléoducs</a:t>
            </a:r>
          </a:p>
          <a:p>
            <a:pPr marL="171446" indent="-171446">
              <a:spcAft>
                <a:spcPts val="300"/>
              </a:spcAft>
              <a:buClr>
                <a:srgbClr val="267CFF"/>
              </a:buClr>
              <a:buSzPct val="140000"/>
              <a:buFont typeface="Arial" panose="020B0604020202020204" pitchFamily="34" charset="0"/>
              <a:buChar char="•"/>
            </a:pPr>
            <a:r>
              <a:rPr lang="fr-FR" sz="1200" dirty="0">
                <a:solidFill>
                  <a:srgbClr val="5D5E6A"/>
                </a:solidFill>
                <a:latin typeface="Play" panose="020B0000000000000000" pitchFamily="34" charset="0"/>
              </a:rPr>
              <a:t>Construction, maintenance courante et extraordinaire des </a:t>
            </a:r>
            <a:r>
              <a:rPr lang="fr-FR" sz="1200" b="1" dirty="0">
                <a:solidFill>
                  <a:srgbClr val="5D5E6A"/>
                </a:solidFill>
                <a:latin typeface="Play" panose="020B0000000000000000" pitchFamily="34" charset="0"/>
              </a:rPr>
              <a:t>méthanoducs</a:t>
            </a:r>
          </a:p>
          <a:p>
            <a:pPr marL="171446" indent="-171446">
              <a:spcAft>
                <a:spcPts val="300"/>
              </a:spcAft>
              <a:buClr>
                <a:srgbClr val="267CFF"/>
              </a:buClr>
              <a:buSzPct val="140000"/>
              <a:buFont typeface="Arial" panose="020B0604020202020204" pitchFamily="34" charset="0"/>
              <a:buChar char="•"/>
            </a:pPr>
            <a:r>
              <a:rPr lang="fr-FR" sz="1200" dirty="0">
                <a:solidFill>
                  <a:srgbClr val="5D5E6A"/>
                </a:solidFill>
                <a:latin typeface="Play" panose="020B0000000000000000" pitchFamily="34" charset="0"/>
              </a:rPr>
              <a:t>Construction, maintenance courante et extraordinaire des </a:t>
            </a:r>
            <a:r>
              <a:rPr lang="fr-FR" sz="1200" b="1" dirty="0">
                <a:solidFill>
                  <a:srgbClr val="5D5E6A"/>
                </a:solidFill>
                <a:latin typeface="Play" panose="020B0000000000000000" pitchFamily="34" charset="0"/>
              </a:rPr>
              <a:t>aqueducs</a:t>
            </a:r>
          </a:p>
          <a:p>
            <a:pPr marL="171446" indent="-171446">
              <a:spcAft>
                <a:spcPts val="300"/>
              </a:spcAft>
              <a:buClr>
                <a:srgbClr val="267CFF"/>
              </a:buClr>
              <a:buSzPct val="140000"/>
              <a:buFont typeface="Arial" panose="020B0604020202020204" pitchFamily="34" charset="0"/>
              <a:buChar char="•"/>
            </a:pPr>
            <a:r>
              <a:rPr lang="fr-FR" sz="1200" dirty="0">
                <a:solidFill>
                  <a:srgbClr val="5D5E6A"/>
                </a:solidFill>
                <a:latin typeface="Play" panose="020B0000000000000000" pitchFamily="34" charset="0"/>
              </a:rPr>
              <a:t>Service d’</a:t>
            </a:r>
            <a:r>
              <a:rPr lang="fr-FR" sz="1200" b="1" dirty="0">
                <a:solidFill>
                  <a:srgbClr val="5D5E6A"/>
                </a:solidFill>
                <a:latin typeface="Play" panose="020B0000000000000000" pitchFamily="34" charset="0"/>
              </a:rPr>
              <a:t>intervention rapide </a:t>
            </a:r>
            <a:r>
              <a:rPr lang="fr-FR" sz="1200" dirty="0">
                <a:solidFill>
                  <a:srgbClr val="5D5E6A"/>
                </a:solidFill>
                <a:latin typeface="Play" panose="020B0000000000000000" pitchFamily="34" charset="0"/>
              </a:rPr>
              <a:t>et disponibilité 24 heures sur 24, 365 par an en cas de dispersion de substances polluantes</a:t>
            </a:r>
          </a:p>
        </p:txBody>
      </p:sp>
      <p:sp>
        <p:nvSpPr>
          <p:cNvPr id="27" name="CasellaDiTesto 26"/>
          <p:cNvSpPr txBox="1"/>
          <p:nvPr/>
        </p:nvSpPr>
        <p:spPr>
          <a:xfrm>
            <a:off x="4385999" y="3925455"/>
            <a:ext cx="3420000" cy="2685351"/>
          </a:xfrm>
          <a:prstGeom prst="rect">
            <a:avLst/>
          </a:prstGeom>
          <a:noFill/>
          <a:ln>
            <a:noFill/>
          </a:ln>
        </p:spPr>
        <p:txBody>
          <a:bodyPr wrap="square" rtlCol="0">
            <a:spAutoFit/>
          </a:bodyPr>
          <a:lstStyle/>
          <a:p>
            <a:pPr marL="171446" indent="-171446">
              <a:spcAft>
                <a:spcPts val="300"/>
              </a:spcAft>
              <a:buClr>
                <a:srgbClr val="267CFF"/>
              </a:buClr>
              <a:buSzPct val="140000"/>
              <a:buFont typeface="Arial" panose="020B0604020202020204" pitchFamily="34" charset="0"/>
              <a:buChar char="•"/>
            </a:pPr>
            <a:r>
              <a:rPr lang="fr-FR" sz="1200" dirty="0">
                <a:solidFill>
                  <a:srgbClr val="5D5E6A"/>
                </a:solidFill>
                <a:latin typeface="Play" panose="020B0000000000000000" pitchFamily="34" charset="0"/>
              </a:rPr>
              <a:t>Production et commerce d’équipements spécifiques </a:t>
            </a:r>
            <a:r>
              <a:rPr lang="fr-FR" sz="1200" b="1" dirty="0">
                <a:solidFill>
                  <a:srgbClr val="5D5E6A"/>
                </a:solidFill>
                <a:latin typeface="Play" panose="020B0000000000000000" pitchFamily="34" charset="0"/>
              </a:rPr>
              <a:t>antipollution</a:t>
            </a:r>
            <a:r>
              <a:rPr lang="fr-FR" sz="1200" dirty="0">
                <a:solidFill>
                  <a:srgbClr val="5D5E6A"/>
                </a:solidFill>
                <a:latin typeface="Play" panose="020B0000000000000000" pitchFamily="34" charset="0"/>
              </a:rPr>
              <a:t> et d’assainissement</a:t>
            </a:r>
          </a:p>
          <a:p>
            <a:pPr marL="171446" indent="-171446">
              <a:spcAft>
                <a:spcPts val="300"/>
              </a:spcAft>
              <a:buClr>
                <a:srgbClr val="267CFF"/>
              </a:buClr>
              <a:buSzPct val="140000"/>
              <a:buFont typeface="Arial" panose="020B0604020202020204" pitchFamily="34" charset="0"/>
              <a:buChar char="•"/>
            </a:pPr>
            <a:r>
              <a:rPr lang="fr-FR" sz="1200" dirty="0">
                <a:solidFill>
                  <a:srgbClr val="5D5E6A"/>
                </a:solidFill>
                <a:latin typeface="Play" panose="020B0000000000000000" pitchFamily="34" charset="0"/>
              </a:rPr>
              <a:t>Installations et interventions antipollution</a:t>
            </a:r>
          </a:p>
          <a:p>
            <a:pPr marL="171446" indent="-171446">
              <a:spcAft>
                <a:spcPts val="300"/>
              </a:spcAft>
              <a:buClr>
                <a:srgbClr val="267CFF"/>
              </a:buClr>
              <a:buSzPct val="140000"/>
              <a:buFont typeface="Arial" panose="020B0604020202020204" pitchFamily="34" charset="0"/>
              <a:buChar char="•"/>
            </a:pPr>
            <a:r>
              <a:rPr lang="fr-FR" sz="1200" dirty="0">
                <a:solidFill>
                  <a:srgbClr val="5D5E6A"/>
                </a:solidFill>
                <a:latin typeface="Play" panose="020B0000000000000000" pitchFamily="34" charset="0"/>
              </a:rPr>
              <a:t>Travaux d’excavation, de remblayage, de drainage et d’</a:t>
            </a:r>
            <a:r>
              <a:rPr lang="fr-FR" sz="1200" b="1" dirty="0">
                <a:solidFill>
                  <a:srgbClr val="5D5E6A"/>
                </a:solidFill>
                <a:latin typeface="Play" panose="020B0000000000000000" pitchFamily="34" charset="0"/>
              </a:rPr>
              <a:t>assainissement</a:t>
            </a:r>
            <a:r>
              <a:rPr lang="fr-FR" sz="1200" dirty="0">
                <a:solidFill>
                  <a:srgbClr val="5D5E6A"/>
                </a:solidFill>
                <a:latin typeface="Play" panose="020B0000000000000000" pitchFamily="34" charset="0"/>
              </a:rPr>
              <a:t> des terrains et réhabilitation</a:t>
            </a:r>
          </a:p>
          <a:p>
            <a:pPr marL="171446" indent="-171446">
              <a:spcAft>
                <a:spcPts val="300"/>
              </a:spcAft>
              <a:buClr>
                <a:srgbClr val="267CFF"/>
              </a:buClr>
              <a:buSzPct val="140000"/>
              <a:buFont typeface="Arial" panose="020B0604020202020204" pitchFamily="34" charset="0"/>
              <a:buChar char="•"/>
            </a:pPr>
            <a:r>
              <a:rPr lang="fr-FR" sz="1200" dirty="0">
                <a:solidFill>
                  <a:srgbClr val="5D5E6A"/>
                </a:solidFill>
                <a:latin typeface="Play" panose="020B0000000000000000" pitchFamily="34" charset="0"/>
              </a:rPr>
              <a:t>Endiguement de fleuves, lacs, eaux libres et traitement d’assainissement</a:t>
            </a:r>
          </a:p>
          <a:p>
            <a:pPr marL="171446" indent="-171446">
              <a:spcAft>
                <a:spcPts val="300"/>
              </a:spcAft>
              <a:buClr>
                <a:srgbClr val="267CFF"/>
              </a:buClr>
              <a:buSzPct val="140000"/>
              <a:buFont typeface="Arial" panose="020B0604020202020204" pitchFamily="34" charset="0"/>
              <a:buChar char="•"/>
            </a:pPr>
            <a:r>
              <a:rPr lang="fr-FR" sz="1200" b="1" dirty="0">
                <a:solidFill>
                  <a:srgbClr val="5D5E6A"/>
                </a:solidFill>
                <a:latin typeface="Play" panose="020B0000000000000000" pitchFamily="34" charset="0"/>
              </a:rPr>
              <a:t>Consolidation</a:t>
            </a:r>
            <a:r>
              <a:rPr lang="fr-FR" sz="1200" dirty="0">
                <a:solidFill>
                  <a:srgbClr val="5D5E6A"/>
                </a:solidFill>
                <a:latin typeface="Play" panose="020B0000000000000000" pitchFamily="34" charset="0"/>
              </a:rPr>
              <a:t> de terrains en éboulement et réhabilitation</a:t>
            </a:r>
          </a:p>
          <a:p>
            <a:pPr marL="171446" indent="-171446">
              <a:spcAft>
                <a:spcPts val="300"/>
              </a:spcAft>
              <a:buClr>
                <a:srgbClr val="267CFF"/>
              </a:buClr>
              <a:buSzPct val="140000"/>
              <a:buFont typeface="Arial" panose="020B0604020202020204" pitchFamily="34" charset="0"/>
              <a:buChar char="•"/>
            </a:pPr>
            <a:r>
              <a:rPr lang="fr-FR" sz="1200" dirty="0">
                <a:solidFill>
                  <a:srgbClr val="5D5E6A"/>
                </a:solidFill>
                <a:latin typeface="Play" panose="020B0000000000000000" pitchFamily="34" charset="0"/>
              </a:rPr>
              <a:t>Production et commerce d’équipements spécifiques antipollution et assainissement</a:t>
            </a:r>
          </a:p>
        </p:txBody>
      </p:sp>
      <p:sp>
        <p:nvSpPr>
          <p:cNvPr id="28" name="CasellaDiTesto 27"/>
          <p:cNvSpPr txBox="1"/>
          <p:nvPr/>
        </p:nvSpPr>
        <p:spPr>
          <a:xfrm>
            <a:off x="8094951" y="3925456"/>
            <a:ext cx="3420000" cy="869469"/>
          </a:xfrm>
          <a:prstGeom prst="rect">
            <a:avLst/>
          </a:prstGeom>
          <a:noFill/>
          <a:ln>
            <a:noFill/>
          </a:ln>
        </p:spPr>
        <p:txBody>
          <a:bodyPr wrap="square" rtlCol="0">
            <a:spAutoFit/>
          </a:bodyPr>
          <a:lstStyle/>
          <a:p>
            <a:pPr marL="171446" indent="-171446">
              <a:spcAft>
                <a:spcPts val="300"/>
              </a:spcAft>
              <a:buClr>
                <a:srgbClr val="267CFF"/>
              </a:buClr>
              <a:buSzPct val="140000"/>
              <a:buFont typeface="Arial" panose="020B0604020202020204" pitchFamily="34" charset="0"/>
              <a:buChar char="•"/>
            </a:pPr>
            <a:r>
              <a:rPr lang="fr-FR" sz="1200" dirty="0">
                <a:solidFill>
                  <a:srgbClr val="5D5E6A"/>
                </a:solidFill>
                <a:latin typeface="Play" panose="020B0000000000000000" pitchFamily="34" charset="0"/>
              </a:rPr>
              <a:t>Service d’</a:t>
            </a:r>
            <a:r>
              <a:rPr lang="fr-FR" sz="1200" b="1" dirty="0">
                <a:solidFill>
                  <a:srgbClr val="5D5E6A"/>
                </a:solidFill>
                <a:latin typeface="Play" panose="020B0000000000000000" pitchFamily="34" charset="0"/>
              </a:rPr>
              <a:t>inspection</a:t>
            </a:r>
            <a:r>
              <a:rPr lang="fr-FR" sz="1200" dirty="0">
                <a:solidFill>
                  <a:srgbClr val="5D5E6A"/>
                </a:solidFill>
                <a:latin typeface="Play" panose="020B0000000000000000" pitchFamily="34" charset="0"/>
              </a:rPr>
              <a:t> de ligne sur les canalisations </a:t>
            </a:r>
          </a:p>
          <a:p>
            <a:pPr marL="171446" indent="-171446">
              <a:spcAft>
                <a:spcPts val="300"/>
              </a:spcAft>
              <a:buClr>
                <a:srgbClr val="267CFF"/>
              </a:buClr>
              <a:buSzPct val="140000"/>
              <a:buFont typeface="Arial" panose="020B0604020202020204" pitchFamily="34" charset="0"/>
              <a:buChar char="•"/>
            </a:pPr>
            <a:r>
              <a:rPr lang="fr-FR" sz="1200" dirty="0">
                <a:solidFill>
                  <a:srgbClr val="5D5E6A"/>
                </a:solidFill>
                <a:latin typeface="Play" panose="020B0000000000000000" pitchFamily="34" charset="0"/>
              </a:rPr>
              <a:t>Service d’</a:t>
            </a:r>
            <a:r>
              <a:rPr lang="fr-FR" sz="1200" b="1" dirty="0">
                <a:solidFill>
                  <a:srgbClr val="5D5E6A"/>
                </a:solidFill>
                <a:latin typeface="Play" panose="020B0000000000000000" pitchFamily="34" charset="0"/>
              </a:rPr>
              <a:t>intervention rapide</a:t>
            </a:r>
            <a:r>
              <a:rPr lang="fr-FR" sz="1200" dirty="0">
                <a:solidFill>
                  <a:srgbClr val="5D5E6A"/>
                </a:solidFill>
                <a:latin typeface="Play" panose="020B0000000000000000" pitchFamily="34" charset="0"/>
              </a:rPr>
              <a:t> à temps plein pour limiter les fuites de produits pétroliers</a:t>
            </a:r>
          </a:p>
        </p:txBody>
      </p:sp>
      <p:pic>
        <p:nvPicPr>
          <p:cNvPr id="2050" name="Picture 2" descr="http://localhost:82/images/page-5_img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7049" y="2316784"/>
            <a:ext cx="3456000" cy="14197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localhost:82/images/page-5_img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68000" y="2316786"/>
            <a:ext cx="3456000" cy="141976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localhost:82/images/page-5_img3.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58951" y="2316786"/>
            <a:ext cx="3456000" cy="1419763"/>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p:cNvSpPr txBox="1"/>
          <p:nvPr/>
        </p:nvSpPr>
        <p:spPr>
          <a:xfrm>
            <a:off x="1393282" y="1870734"/>
            <a:ext cx="2023535" cy="338554"/>
          </a:xfrm>
          <a:prstGeom prst="rect">
            <a:avLst/>
          </a:prstGeom>
          <a:noFill/>
        </p:spPr>
        <p:txBody>
          <a:bodyPr wrap="square" rtlCol="0">
            <a:spAutoFit/>
          </a:bodyPr>
          <a:lstStyle/>
          <a:p>
            <a:pPr algn="ctr"/>
            <a:r>
              <a:rPr lang="it-IT" sz="1600" dirty="0">
                <a:solidFill>
                  <a:srgbClr val="5D5E6A"/>
                </a:solidFill>
                <a:latin typeface="Play" panose="020B0000000000000000" pitchFamily="34" charset="0"/>
              </a:rPr>
              <a:t>CANALISATIONS</a:t>
            </a:r>
          </a:p>
        </p:txBody>
      </p:sp>
      <p:sp>
        <p:nvSpPr>
          <p:cNvPr id="29" name="CasellaDiTesto 28"/>
          <p:cNvSpPr txBox="1"/>
          <p:nvPr/>
        </p:nvSpPr>
        <p:spPr>
          <a:xfrm>
            <a:off x="4996668" y="1874383"/>
            <a:ext cx="2023535" cy="338554"/>
          </a:xfrm>
          <a:prstGeom prst="rect">
            <a:avLst/>
          </a:prstGeom>
          <a:noFill/>
        </p:spPr>
        <p:txBody>
          <a:bodyPr wrap="square" rtlCol="0">
            <a:spAutoFit/>
          </a:bodyPr>
          <a:lstStyle/>
          <a:p>
            <a:pPr algn="ctr"/>
            <a:r>
              <a:rPr lang="it-IT" sz="1600" dirty="0">
                <a:solidFill>
                  <a:srgbClr val="5D5E6A"/>
                </a:solidFill>
                <a:latin typeface="Play" panose="020B0000000000000000" pitchFamily="34" charset="0"/>
              </a:rPr>
              <a:t>ENVIRONNEMENT</a:t>
            </a:r>
          </a:p>
        </p:txBody>
      </p:sp>
      <p:sp>
        <p:nvSpPr>
          <p:cNvPr id="30" name="CasellaDiTesto 29"/>
          <p:cNvSpPr txBox="1"/>
          <p:nvPr/>
        </p:nvSpPr>
        <p:spPr>
          <a:xfrm>
            <a:off x="8775187" y="1873358"/>
            <a:ext cx="2023535" cy="338554"/>
          </a:xfrm>
          <a:prstGeom prst="rect">
            <a:avLst/>
          </a:prstGeom>
          <a:noFill/>
        </p:spPr>
        <p:txBody>
          <a:bodyPr wrap="square" rtlCol="0">
            <a:spAutoFit/>
          </a:bodyPr>
          <a:lstStyle/>
          <a:p>
            <a:pPr algn="ctr"/>
            <a:r>
              <a:rPr lang="it-IT" sz="1600" dirty="0">
                <a:solidFill>
                  <a:srgbClr val="5D5E6A"/>
                </a:solidFill>
                <a:latin typeface="Play" panose="020B0000000000000000" pitchFamily="34" charset="0"/>
              </a:rPr>
              <a:t>SERVICES</a:t>
            </a:r>
          </a:p>
        </p:txBody>
      </p:sp>
      <p:pic>
        <p:nvPicPr>
          <p:cNvPr id="9" name="Immagine 8"/>
          <p:cNvPicPr>
            <a:picLocks noChangeAspect="1"/>
          </p:cNvPicPr>
          <p:nvPr/>
        </p:nvPicPr>
        <p:blipFill>
          <a:blip r:embed="rId11"/>
          <a:stretch>
            <a:fillRect/>
          </a:stretch>
        </p:blipFill>
        <p:spPr>
          <a:xfrm>
            <a:off x="2314549" y="1766445"/>
            <a:ext cx="181000" cy="104791"/>
          </a:xfrm>
          <a:prstGeom prst="rect">
            <a:avLst/>
          </a:prstGeom>
        </p:spPr>
      </p:pic>
      <p:pic>
        <p:nvPicPr>
          <p:cNvPr id="11" name="Immagine 10"/>
          <p:cNvPicPr>
            <a:picLocks noChangeAspect="1"/>
          </p:cNvPicPr>
          <p:nvPr/>
        </p:nvPicPr>
        <p:blipFill>
          <a:blip r:embed="rId12"/>
          <a:stretch>
            <a:fillRect/>
          </a:stretch>
        </p:blipFill>
        <p:spPr>
          <a:xfrm>
            <a:off x="5927459" y="1772175"/>
            <a:ext cx="161948" cy="114316"/>
          </a:xfrm>
          <a:prstGeom prst="rect">
            <a:avLst/>
          </a:prstGeom>
        </p:spPr>
      </p:pic>
      <p:pic>
        <p:nvPicPr>
          <p:cNvPr id="12" name="Immagine 11"/>
          <p:cNvPicPr>
            <a:picLocks noChangeAspect="1"/>
          </p:cNvPicPr>
          <p:nvPr/>
        </p:nvPicPr>
        <p:blipFill>
          <a:blip r:embed="rId13"/>
          <a:stretch>
            <a:fillRect/>
          </a:stretch>
        </p:blipFill>
        <p:spPr>
          <a:xfrm>
            <a:off x="9705978" y="1770417"/>
            <a:ext cx="161948" cy="152421"/>
          </a:xfrm>
          <a:prstGeom prst="rect">
            <a:avLst/>
          </a:prstGeom>
        </p:spPr>
      </p:pic>
    </p:spTree>
    <p:extLst>
      <p:ext uri="{BB962C8B-B14F-4D97-AF65-F5344CB8AC3E}">
        <p14:creationId xmlns:p14="http://schemas.microsoft.com/office/powerpoint/2010/main" val="3043258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 y="1"/>
            <a:ext cx="12192001" cy="110068"/>
          </a:xfrm>
          <a:prstGeom prst="rect">
            <a:avLst/>
          </a:prstGeom>
          <a:solidFill>
            <a:srgbClr val="267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901" y="222189"/>
            <a:ext cx="1965913" cy="576000"/>
          </a:xfrm>
          <a:prstGeom prst="rect">
            <a:avLst/>
          </a:prstGeom>
        </p:spPr>
      </p:pic>
      <p:sp>
        <p:nvSpPr>
          <p:cNvPr id="16" name="Ovale 15"/>
          <p:cNvSpPr/>
          <p:nvPr/>
        </p:nvSpPr>
        <p:spPr>
          <a:xfrm>
            <a:off x="8649488"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4314" y="364070"/>
            <a:ext cx="288100" cy="296332"/>
          </a:xfrm>
          <a:prstGeom prst="rect">
            <a:avLst/>
          </a:prstGeom>
        </p:spPr>
      </p:pic>
      <p:sp>
        <p:nvSpPr>
          <p:cNvPr id="18" name="Ovale 17"/>
          <p:cNvSpPr/>
          <p:nvPr/>
        </p:nvSpPr>
        <p:spPr>
          <a:xfrm>
            <a:off x="1074122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p:cNvSpPr/>
          <p:nvPr/>
        </p:nvSpPr>
        <p:spPr>
          <a:xfrm>
            <a:off x="11438468" y="22218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a:off x="10043979"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p:cNvSpPr/>
          <p:nvPr/>
        </p:nvSpPr>
        <p:spPr>
          <a:xfrm>
            <a:off x="934673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1233" y="364069"/>
            <a:ext cx="287000" cy="295200"/>
          </a:xfrm>
          <a:prstGeom prst="rect">
            <a:avLst/>
          </a:prstGeom>
        </p:spPr>
      </p:pic>
      <p:pic>
        <p:nvPicPr>
          <p:cNvPr id="23" name="Immagin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82968" y="369923"/>
            <a:ext cx="287000" cy="295200"/>
          </a:xfrm>
          <a:prstGeom prst="rect">
            <a:avLst/>
          </a:prstGeom>
        </p:spPr>
      </p:pic>
      <p:pic>
        <p:nvPicPr>
          <p:cNvPr id="25" name="Immagine 24"/>
          <p:cNvPicPr>
            <a:picLocks noChangeAspect="1"/>
          </p:cNvPicPr>
          <p:nvPr/>
        </p:nvPicPr>
        <p:blipFill>
          <a:blip r:embed="rId6"/>
          <a:stretch>
            <a:fillRect/>
          </a:stretch>
        </p:blipFill>
        <p:spPr>
          <a:xfrm>
            <a:off x="10885723" y="367828"/>
            <a:ext cx="287000" cy="295200"/>
          </a:xfrm>
          <a:prstGeom prst="rect">
            <a:avLst/>
          </a:prstGeom>
        </p:spPr>
      </p:pic>
      <p:pic>
        <p:nvPicPr>
          <p:cNvPr id="26" name="Immagine 25"/>
          <p:cNvPicPr>
            <a:picLocks noChangeAspect="1"/>
          </p:cNvPicPr>
          <p:nvPr/>
        </p:nvPicPr>
        <p:blipFill>
          <a:blip r:embed="rId7"/>
          <a:stretch>
            <a:fillRect/>
          </a:stretch>
        </p:blipFill>
        <p:spPr>
          <a:xfrm>
            <a:off x="10188479" y="362588"/>
            <a:ext cx="287000" cy="295200"/>
          </a:xfrm>
          <a:prstGeom prst="rect">
            <a:avLst/>
          </a:prstGeom>
        </p:spPr>
      </p:pic>
      <p:sp>
        <p:nvSpPr>
          <p:cNvPr id="3" name="CasellaDiTesto 2"/>
          <p:cNvSpPr txBox="1"/>
          <p:nvPr/>
        </p:nvSpPr>
        <p:spPr>
          <a:xfrm>
            <a:off x="1" y="999068"/>
            <a:ext cx="12192000" cy="400110"/>
          </a:xfrm>
          <a:prstGeom prst="rect">
            <a:avLst/>
          </a:prstGeom>
          <a:noFill/>
        </p:spPr>
        <p:txBody>
          <a:bodyPr wrap="square" rtlCol="0">
            <a:spAutoFit/>
          </a:bodyPr>
          <a:lstStyle/>
          <a:p>
            <a:pPr algn="ctr"/>
            <a:r>
              <a:rPr lang="it-IT" sz="2000" b="1" dirty="0">
                <a:solidFill>
                  <a:srgbClr val="434342"/>
                </a:solidFill>
                <a:latin typeface="Play" panose="020B0000000000000000" pitchFamily="34" charset="0"/>
              </a:rPr>
              <a:t>NOS SECTEURS</a:t>
            </a:r>
          </a:p>
        </p:txBody>
      </p:sp>
      <p:cxnSp>
        <p:nvCxnSpPr>
          <p:cNvPr id="7" name="Connettore 1 6"/>
          <p:cNvCxnSpPr/>
          <p:nvPr/>
        </p:nvCxnSpPr>
        <p:spPr>
          <a:xfrm>
            <a:off x="3616993" y="1574799"/>
            <a:ext cx="495802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100" name="Picture 4" descr="http://localhost:82/images/page-5_img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13476" y="2315527"/>
            <a:ext cx="3456000" cy="141976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localhost:82/images/page-5_img4.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22525" y="2315525"/>
            <a:ext cx="3456000" cy="1419763"/>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p:cNvPicPr>
            <a:picLocks noChangeAspect="1"/>
          </p:cNvPicPr>
          <p:nvPr/>
        </p:nvPicPr>
        <p:blipFill>
          <a:blip r:embed="rId10"/>
          <a:stretch>
            <a:fillRect/>
          </a:stretch>
        </p:blipFill>
        <p:spPr>
          <a:xfrm>
            <a:off x="7781909" y="1767412"/>
            <a:ext cx="142895" cy="123842"/>
          </a:xfrm>
          <a:prstGeom prst="rect">
            <a:avLst/>
          </a:prstGeom>
        </p:spPr>
      </p:pic>
      <p:sp>
        <p:nvSpPr>
          <p:cNvPr id="2" name="CasellaDiTesto 1"/>
          <p:cNvSpPr txBox="1"/>
          <p:nvPr/>
        </p:nvSpPr>
        <p:spPr>
          <a:xfrm>
            <a:off x="2522525" y="3925453"/>
            <a:ext cx="3420000" cy="2462213"/>
          </a:xfrm>
          <a:prstGeom prst="rect">
            <a:avLst/>
          </a:prstGeom>
          <a:noFill/>
          <a:ln>
            <a:noFill/>
          </a:ln>
        </p:spPr>
        <p:txBody>
          <a:bodyPr wrap="square" rtlCol="0">
            <a:spAutoFit/>
          </a:bodyPr>
          <a:lstStyle/>
          <a:p>
            <a:pPr marL="171446" indent="-171446">
              <a:spcAft>
                <a:spcPts val="300"/>
              </a:spcAft>
              <a:buClr>
                <a:srgbClr val="267CFF"/>
              </a:buClr>
              <a:buSzPct val="140000"/>
              <a:buFont typeface="Arial" panose="020B0604020202020204" pitchFamily="34" charset="0"/>
              <a:buChar char="•"/>
            </a:pPr>
            <a:r>
              <a:rPr lang="fr-FR" sz="1200" dirty="0">
                <a:solidFill>
                  <a:srgbClr val="5D5E6A"/>
                </a:solidFill>
                <a:latin typeface="Play" panose="020B0000000000000000" pitchFamily="34" charset="0"/>
              </a:rPr>
              <a:t>Construction, montage, maintenance courante et extraordinaire de </a:t>
            </a:r>
            <a:r>
              <a:rPr lang="fr-FR" sz="1200" b="1" dirty="0">
                <a:solidFill>
                  <a:srgbClr val="5D5E6A"/>
                </a:solidFill>
                <a:latin typeface="Play" panose="020B0000000000000000" pitchFamily="34" charset="0"/>
              </a:rPr>
              <a:t>dépôts de carburant</a:t>
            </a:r>
          </a:p>
          <a:p>
            <a:pPr marL="171446" indent="-171446">
              <a:spcAft>
                <a:spcPts val="300"/>
              </a:spcAft>
              <a:buClr>
                <a:srgbClr val="267CFF"/>
              </a:buClr>
              <a:buSzPct val="140000"/>
              <a:buFont typeface="Arial" panose="020B0604020202020204" pitchFamily="34" charset="0"/>
              <a:buChar char="•"/>
            </a:pPr>
            <a:r>
              <a:rPr lang="fr-FR" sz="1200" dirty="0">
                <a:solidFill>
                  <a:srgbClr val="5D5E6A"/>
                </a:solidFill>
                <a:latin typeface="Play" panose="020B0000000000000000" pitchFamily="34" charset="0"/>
              </a:rPr>
              <a:t>Construction, montage, maintenance courante et extraordinaire d’</a:t>
            </a:r>
            <a:r>
              <a:rPr lang="fr-FR" sz="1200" b="1" dirty="0">
                <a:solidFill>
                  <a:srgbClr val="5D5E6A"/>
                </a:solidFill>
                <a:latin typeface="Play" panose="020B0000000000000000" pitchFamily="34" charset="0"/>
              </a:rPr>
              <a:t>installations anti-incendie</a:t>
            </a:r>
          </a:p>
          <a:p>
            <a:pPr marL="171446" indent="-171446">
              <a:spcAft>
                <a:spcPts val="300"/>
              </a:spcAft>
              <a:buClr>
                <a:srgbClr val="267CFF"/>
              </a:buClr>
              <a:buSzPct val="140000"/>
              <a:buFont typeface="Arial" panose="020B0604020202020204" pitchFamily="34" charset="0"/>
              <a:buChar char="•"/>
            </a:pPr>
            <a:r>
              <a:rPr lang="fr-FR" sz="1200" dirty="0">
                <a:solidFill>
                  <a:srgbClr val="5D5E6A"/>
                </a:solidFill>
                <a:latin typeface="Play" panose="020B0000000000000000" pitchFamily="34" charset="0"/>
              </a:rPr>
              <a:t>Construction, montage, maintenance courante et extraordinaire de </a:t>
            </a:r>
            <a:r>
              <a:rPr lang="fr-FR" sz="1200" b="1" dirty="0">
                <a:solidFill>
                  <a:srgbClr val="5D5E6A"/>
                </a:solidFill>
                <a:latin typeface="Play" panose="020B0000000000000000" pitchFamily="34" charset="0"/>
              </a:rPr>
              <a:t>charpentes en fer</a:t>
            </a:r>
          </a:p>
          <a:p>
            <a:pPr marL="171446" indent="-171446">
              <a:spcAft>
                <a:spcPts val="300"/>
              </a:spcAft>
              <a:buClr>
                <a:srgbClr val="267CFF"/>
              </a:buClr>
              <a:buSzPct val="140000"/>
              <a:buFont typeface="Arial" panose="020B0604020202020204" pitchFamily="34" charset="0"/>
              <a:buChar char="•"/>
            </a:pPr>
            <a:r>
              <a:rPr lang="fr-FR" sz="1200" dirty="0">
                <a:solidFill>
                  <a:srgbClr val="5D5E6A"/>
                </a:solidFill>
                <a:latin typeface="Play" panose="020B0000000000000000" pitchFamily="34" charset="0"/>
              </a:rPr>
              <a:t>Construction, montage, maintenance courante et extraordinaire de réservoirs</a:t>
            </a:r>
          </a:p>
          <a:p>
            <a:pPr marL="171446" indent="-171446">
              <a:spcAft>
                <a:spcPts val="300"/>
              </a:spcAft>
              <a:buClr>
                <a:srgbClr val="267CFF"/>
              </a:buClr>
              <a:buSzPct val="140000"/>
              <a:buFont typeface="Arial" panose="020B0604020202020204" pitchFamily="34" charset="0"/>
              <a:buChar char="•"/>
            </a:pPr>
            <a:r>
              <a:rPr lang="fr-FR" sz="1200" b="1" dirty="0">
                <a:solidFill>
                  <a:srgbClr val="5D5E6A"/>
                </a:solidFill>
                <a:latin typeface="Play" panose="020B0000000000000000" pitchFamily="34" charset="0"/>
              </a:rPr>
              <a:t>Démolitions</a:t>
            </a:r>
            <a:r>
              <a:rPr lang="fr-FR" sz="1200" dirty="0">
                <a:solidFill>
                  <a:srgbClr val="5D5E6A"/>
                </a:solidFill>
                <a:latin typeface="Play" panose="020B0000000000000000" pitchFamily="34" charset="0"/>
              </a:rPr>
              <a:t> mécaniques</a:t>
            </a:r>
          </a:p>
        </p:txBody>
      </p:sp>
      <p:sp>
        <p:nvSpPr>
          <p:cNvPr id="27" name="CasellaDiTesto 26"/>
          <p:cNvSpPr txBox="1"/>
          <p:nvPr/>
        </p:nvSpPr>
        <p:spPr>
          <a:xfrm>
            <a:off x="6231475" y="3925455"/>
            <a:ext cx="3420000" cy="1831271"/>
          </a:xfrm>
          <a:prstGeom prst="rect">
            <a:avLst/>
          </a:prstGeom>
          <a:noFill/>
          <a:ln>
            <a:noFill/>
          </a:ln>
        </p:spPr>
        <p:txBody>
          <a:bodyPr wrap="square" rtlCol="0">
            <a:spAutoFit/>
          </a:bodyPr>
          <a:lstStyle/>
          <a:p>
            <a:pPr algn="ctr">
              <a:spcAft>
                <a:spcPts val="300"/>
              </a:spcAft>
              <a:buClr>
                <a:srgbClr val="267CFF"/>
              </a:buClr>
              <a:buSzPct val="140000"/>
            </a:pPr>
            <a:r>
              <a:rPr lang="fr-FR" sz="1200" dirty="0">
                <a:solidFill>
                  <a:srgbClr val="5D5E6A"/>
                </a:solidFill>
                <a:latin typeface="Play" panose="020B0000000000000000" pitchFamily="34" charset="0"/>
              </a:rPr>
              <a:t>Le service de transfert de gaz utilise 2 unités de compression qui permettent respectivement  l’aspiration du gaz CH4 de 30 à 0,5 bar et de 75 à 7 bar puis le refoulement aux pressions requises par le Client. La compression peut être effectuée en utilisant les booster seuls ou bien par deux, connectés en série.</a:t>
            </a:r>
            <a:endParaRPr lang="it-IT" sz="1200" dirty="0">
              <a:solidFill>
                <a:srgbClr val="5D5E6A"/>
              </a:solidFill>
              <a:latin typeface="Play" panose="020B0000000000000000" pitchFamily="34" charset="0"/>
            </a:endParaRPr>
          </a:p>
          <a:p>
            <a:pPr algn="ctr">
              <a:spcAft>
                <a:spcPts val="300"/>
              </a:spcAft>
              <a:buClr>
                <a:srgbClr val="267CFF"/>
              </a:buClr>
              <a:buSzPct val="140000"/>
            </a:pPr>
            <a:endParaRPr lang="it-IT" sz="1200" dirty="0">
              <a:solidFill>
                <a:srgbClr val="5D5E6A"/>
              </a:solidFill>
              <a:latin typeface="Play" panose="020B0000000000000000" pitchFamily="34" charset="0"/>
            </a:endParaRPr>
          </a:p>
          <a:p>
            <a:pPr marL="171446" indent="-171446">
              <a:spcAft>
                <a:spcPts val="300"/>
              </a:spcAft>
              <a:buClr>
                <a:srgbClr val="267CFF"/>
              </a:buClr>
              <a:buSzPct val="140000"/>
              <a:buFont typeface="Arial" panose="020B0604020202020204" pitchFamily="34" charset="0"/>
              <a:buChar char="•"/>
            </a:pPr>
            <a:r>
              <a:rPr lang="fr-FR" sz="1200" dirty="0">
                <a:solidFill>
                  <a:srgbClr val="5D5E6A"/>
                </a:solidFill>
                <a:latin typeface="Play" panose="020B0000000000000000" pitchFamily="34" charset="0"/>
              </a:rPr>
              <a:t>Aspiration et refoulement en ligne du gaz</a:t>
            </a:r>
          </a:p>
        </p:txBody>
      </p:sp>
      <p:sp>
        <p:nvSpPr>
          <p:cNvPr id="8" name="CasellaDiTesto 7"/>
          <p:cNvSpPr txBox="1"/>
          <p:nvPr/>
        </p:nvSpPr>
        <p:spPr>
          <a:xfrm>
            <a:off x="3238758" y="1870734"/>
            <a:ext cx="2023535" cy="338554"/>
          </a:xfrm>
          <a:prstGeom prst="rect">
            <a:avLst/>
          </a:prstGeom>
          <a:noFill/>
        </p:spPr>
        <p:txBody>
          <a:bodyPr wrap="square" rtlCol="0">
            <a:spAutoFit/>
          </a:bodyPr>
          <a:lstStyle/>
          <a:p>
            <a:pPr algn="ctr"/>
            <a:r>
              <a:rPr lang="it-IT" sz="1600" dirty="0">
                <a:solidFill>
                  <a:srgbClr val="5D5E6A"/>
                </a:solidFill>
                <a:latin typeface="Play" panose="020B0000000000000000" pitchFamily="34" charset="0"/>
              </a:rPr>
              <a:t>INSTALLATIONS</a:t>
            </a:r>
          </a:p>
        </p:txBody>
      </p:sp>
      <p:sp>
        <p:nvSpPr>
          <p:cNvPr id="29" name="CasellaDiTesto 28"/>
          <p:cNvSpPr txBox="1"/>
          <p:nvPr/>
        </p:nvSpPr>
        <p:spPr>
          <a:xfrm>
            <a:off x="6842144" y="1874383"/>
            <a:ext cx="2023535" cy="338554"/>
          </a:xfrm>
          <a:prstGeom prst="rect">
            <a:avLst/>
          </a:prstGeom>
          <a:noFill/>
        </p:spPr>
        <p:txBody>
          <a:bodyPr wrap="square" rtlCol="0">
            <a:spAutoFit/>
          </a:bodyPr>
          <a:lstStyle/>
          <a:p>
            <a:pPr algn="ctr"/>
            <a:r>
              <a:rPr lang="it-IT" sz="1600" dirty="0">
                <a:solidFill>
                  <a:srgbClr val="5D5E6A"/>
                </a:solidFill>
                <a:latin typeface="Play" panose="020B0000000000000000" pitchFamily="34" charset="0"/>
              </a:rPr>
              <a:t>RECOMPRESSION</a:t>
            </a:r>
          </a:p>
        </p:txBody>
      </p:sp>
      <p:pic>
        <p:nvPicPr>
          <p:cNvPr id="4" name="Immagine 3"/>
          <p:cNvPicPr>
            <a:picLocks noChangeAspect="1"/>
          </p:cNvPicPr>
          <p:nvPr/>
        </p:nvPicPr>
        <p:blipFill>
          <a:blip r:embed="rId11"/>
          <a:stretch>
            <a:fillRect/>
          </a:stretch>
        </p:blipFill>
        <p:spPr>
          <a:xfrm>
            <a:off x="4202893" y="1767412"/>
            <a:ext cx="95263" cy="123842"/>
          </a:xfrm>
          <a:prstGeom prst="rect">
            <a:avLst/>
          </a:prstGeom>
        </p:spPr>
      </p:pic>
    </p:spTree>
    <p:extLst>
      <p:ext uri="{BB962C8B-B14F-4D97-AF65-F5344CB8AC3E}">
        <p14:creationId xmlns:p14="http://schemas.microsoft.com/office/powerpoint/2010/main" val="872046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 y="1"/>
            <a:ext cx="12192001" cy="110068"/>
          </a:xfrm>
          <a:prstGeom prst="rect">
            <a:avLst/>
          </a:prstGeom>
          <a:solidFill>
            <a:srgbClr val="267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901" y="222189"/>
            <a:ext cx="1965913" cy="576000"/>
          </a:xfrm>
          <a:prstGeom prst="rect">
            <a:avLst/>
          </a:prstGeom>
        </p:spPr>
      </p:pic>
      <p:sp>
        <p:nvSpPr>
          <p:cNvPr id="16" name="Ovale 15"/>
          <p:cNvSpPr/>
          <p:nvPr/>
        </p:nvSpPr>
        <p:spPr>
          <a:xfrm>
            <a:off x="8649488" y="222188"/>
            <a:ext cx="576000" cy="576000"/>
          </a:xfrm>
          <a:prstGeom prst="ellipse">
            <a:avLst/>
          </a:prstGeom>
          <a:solidFill>
            <a:srgbClr val="F0E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8794314" y="364070"/>
            <a:ext cx="288100" cy="296332"/>
          </a:xfrm>
          <a:prstGeom prst="rect">
            <a:avLst/>
          </a:prstGeom>
        </p:spPr>
      </p:pic>
      <p:sp>
        <p:nvSpPr>
          <p:cNvPr id="18" name="Ovale 17"/>
          <p:cNvSpPr/>
          <p:nvPr/>
        </p:nvSpPr>
        <p:spPr>
          <a:xfrm>
            <a:off x="1074122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p:cNvSpPr/>
          <p:nvPr/>
        </p:nvSpPr>
        <p:spPr>
          <a:xfrm>
            <a:off x="11438468" y="22218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a:off x="10043979"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p:cNvSpPr/>
          <p:nvPr/>
        </p:nvSpPr>
        <p:spPr>
          <a:xfrm>
            <a:off x="934673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1233" y="364069"/>
            <a:ext cx="287000" cy="295200"/>
          </a:xfrm>
          <a:prstGeom prst="rect">
            <a:avLst/>
          </a:prstGeom>
        </p:spPr>
      </p:pic>
      <p:pic>
        <p:nvPicPr>
          <p:cNvPr id="23" name="Immagin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82968" y="369923"/>
            <a:ext cx="287000" cy="295200"/>
          </a:xfrm>
          <a:prstGeom prst="rect">
            <a:avLst/>
          </a:prstGeom>
        </p:spPr>
      </p:pic>
      <p:pic>
        <p:nvPicPr>
          <p:cNvPr id="25" name="Immagine 24"/>
          <p:cNvPicPr>
            <a:picLocks noChangeAspect="1"/>
          </p:cNvPicPr>
          <p:nvPr/>
        </p:nvPicPr>
        <p:blipFill>
          <a:blip r:embed="rId6"/>
          <a:stretch>
            <a:fillRect/>
          </a:stretch>
        </p:blipFill>
        <p:spPr>
          <a:xfrm>
            <a:off x="10885723" y="367828"/>
            <a:ext cx="287000" cy="295200"/>
          </a:xfrm>
          <a:prstGeom prst="rect">
            <a:avLst/>
          </a:prstGeom>
        </p:spPr>
      </p:pic>
      <p:pic>
        <p:nvPicPr>
          <p:cNvPr id="26" name="Immagine 25"/>
          <p:cNvPicPr>
            <a:picLocks noChangeAspect="1"/>
          </p:cNvPicPr>
          <p:nvPr/>
        </p:nvPicPr>
        <p:blipFill>
          <a:blip r:embed="rId7"/>
          <a:stretch>
            <a:fillRect/>
          </a:stretch>
        </p:blipFill>
        <p:spPr>
          <a:xfrm>
            <a:off x="10188479" y="362588"/>
            <a:ext cx="287000" cy="295200"/>
          </a:xfrm>
          <a:prstGeom prst="rect">
            <a:avLst/>
          </a:prstGeom>
        </p:spPr>
      </p:pic>
      <p:sp>
        <p:nvSpPr>
          <p:cNvPr id="3" name="CasellaDiTesto 2"/>
          <p:cNvSpPr txBox="1"/>
          <p:nvPr/>
        </p:nvSpPr>
        <p:spPr>
          <a:xfrm>
            <a:off x="1" y="999068"/>
            <a:ext cx="12192000" cy="400110"/>
          </a:xfrm>
          <a:prstGeom prst="rect">
            <a:avLst/>
          </a:prstGeom>
          <a:noFill/>
        </p:spPr>
        <p:txBody>
          <a:bodyPr wrap="square" rtlCol="0">
            <a:spAutoFit/>
          </a:bodyPr>
          <a:lstStyle/>
          <a:p>
            <a:pPr algn="ctr"/>
            <a:r>
              <a:rPr lang="fr-FR" sz="2000" b="1" dirty="0">
                <a:solidFill>
                  <a:srgbClr val="434342"/>
                </a:solidFill>
                <a:latin typeface="Play" panose="020B0000000000000000" pitchFamily="34" charset="0"/>
              </a:rPr>
              <a:t>OLÉODUC TRECATE-CHIVASSO DN 10" – TRAVERSÉE DU FLEUVE DORA BALTEA</a:t>
            </a:r>
            <a:endParaRPr lang="it-IT" sz="2000" b="1" dirty="0">
              <a:solidFill>
                <a:srgbClr val="434342"/>
              </a:solidFill>
              <a:latin typeface="Play" panose="020B0000000000000000" pitchFamily="34" charset="0"/>
            </a:endParaRPr>
          </a:p>
        </p:txBody>
      </p:sp>
      <p:cxnSp>
        <p:nvCxnSpPr>
          <p:cNvPr id="7" name="Connettore 1 6"/>
          <p:cNvCxnSpPr/>
          <p:nvPr/>
        </p:nvCxnSpPr>
        <p:spPr>
          <a:xfrm>
            <a:off x="3616993" y="1574799"/>
            <a:ext cx="495802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4" name="CasellaDiTesto 43"/>
          <p:cNvSpPr txBox="1"/>
          <p:nvPr/>
        </p:nvSpPr>
        <p:spPr>
          <a:xfrm>
            <a:off x="677048" y="3039732"/>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a:solidFill>
                  <a:srgbClr val="5D5E6A"/>
                </a:solidFill>
                <a:latin typeface="Play" panose="020B0000000000000000" pitchFamily="34" charset="0"/>
              </a:rPr>
              <a:t>Esso Italiana S.r.l.</a:t>
            </a:r>
          </a:p>
        </p:txBody>
      </p:sp>
      <p:sp>
        <p:nvSpPr>
          <p:cNvPr id="46" name="CasellaDiTesto 45"/>
          <p:cNvSpPr txBox="1"/>
          <p:nvPr/>
        </p:nvSpPr>
        <p:spPr>
          <a:xfrm>
            <a:off x="2996229" y="3039732"/>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a:solidFill>
                  <a:srgbClr val="5D5E6A"/>
                </a:solidFill>
                <a:latin typeface="Play" panose="020B0000000000000000" pitchFamily="34" charset="0"/>
              </a:rPr>
              <a:t>Saluggia (VC) - Italie</a:t>
            </a:r>
          </a:p>
        </p:txBody>
      </p:sp>
      <p:sp>
        <p:nvSpPr>
          <p:cNvPr id="47" name="CasellaDiTesto 46"/>
          <p:cNvSpPr txBox="1"/>
          <p:nvPr/>
        </p:nvSpPr>
        <p:spPr>
          <a:xfrm>
            <a:off x="5315410" y="3039732"/>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a:solidFill>
                  <a:srgbClr val="5D5E6A"/>
                </a:solidFill>
                <a:latin typeface="Play" panose="020B0000000000000000" pitchFamily="34" charset="0"/>
              </a:rPr>
              <a:t>2017-2018</a:t>
            </a:r>
          </a:p>
        </p:txBody>
      </p:sp>
      <p:sp>
        <p:nvSpPr>
          <p:cNvPr id="53" name="Ovale 52"/>
          <p:cNvSpPr/>
          <p:nvPr/>
        </p:nvSpPr>
        <p:spPr>
          <a:xfrm>
            <a:off x="1433047" y="176106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CasellaDiTesto 49"/>
          <p:cNvSpPr txBox="1"/>
          <p:nvPr/>
        </p:nvSpPr>
        <p:spPr>
          <a:xfrm>
            <a:off x="709280" y="2565717"/>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CLIENT</a:t>
            </a:r>
          </a:p>
        </p:txBody>
      </p:sp>
      <p:sp>
        <p:nvSpPr>
          <p:cNvPr id="54" name="Ovale 53"/>
          <p:cNvSpPr/>
          <p:nvPr/>
        </p:nvSpPr>
        <p:spPr>
          <a:xfrm>
            <a:off x="3752228" y="176106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CasellaDiTesto 50"/>
          <p:cNvSpPr txBox="1"/>
          <p:nvPr/>
        </p:nvSpPr>
        <p:spPr>
          <a:xfrm>
            <a:off x="3028461" y="2556509"/>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LOCALITÉ</a:t>
            </a:r>
          </a:p>
        </p:txBody>
      </p:sp>
      <p:sp>
        <p:nvSpPr>
          <p:cNvPr id="55" name="Ovale 54"/>
          <p:cNvSpPr/>
          <p:nvPr/>
        </p:nvSpPr>
        <p:spPr>
          <a:xfrm>
            <a:off x="6071409" y="176106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CasellaDiTesto 51"/>
          <p:cNvSpPr txBox="1"/>
          <p:nvPr/>
        </p:nvSpPr>
        <p:spPr>
          <a:xfrm>
            <a:off x="5350518" y="2556508"/>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PÉRIODE</a:t>
            </a:r>
          </a:p>
        </p:txBody>
      </p:sp>
      <p:sp>
        <p:nvSpPr>
          <p:cNvPr id="40" name="CasellaDiTesto 39"/>
          <p:cNvSpPr txBox="1"/>
          <p:nvPr/>
        </p:nvSpPr>
        <p:spPr>
          <a:xfrm>
            <a:off x="7634590" y="3039732"/>
            <a:ext cx="3890657" cy="461665"/>
          </a:xfrm>
          <a:prstGeom prst="rect">
            <a:avLst/>
          </a:prstGeom>
          <a:noFill/>
          <a:ln>
            <a:noFill/>
          </a:ln>
        </p:spPr>
        <p:txBody>
          <a:bodyPr wrap="square" rtlCol="0">
            <a:spAutoFit/>
          </a:bodyPr>
          <a:lstStyle/>
          <a:p>
            <a:pPr algn="ctr">
              <a:spcAft>
                <a:spcPts val="300"/>
              </a:spcAft>
              <a:buClr>
                <a:srgbClr val="267CFF"/>
              </a:buClr>
              <a:buSzPct val="140000"/>
            </a:pPr>
            <a:r>
              <a:rPr lang="fr-FR" sz="1200" dirty="0">
                <a:solidFill>
                  <a:srgbClr val="5D5E6A"/>
                </a:solidFill>
                <a:latin typeface="Play" panose="020B0000000000000000" pitchFamily="34" charset="0"/>
              </a:rPr>
              <a:t>Exécution d'une traversée en plein air de la Dora </a:t>
            </a:r>
            <a:r>
              <a:rPr lang="fr-FR" sz="1200" dirty="0" err="1">
                <a:solidFill>
                  <a:srgbClr val="5D5E6A"/>
                </a:solidFill>
                <a:latin typeface="Play" panose="020B0000000000000000" pitchFamily="34" charset="0"/>
              </a:rPr>
              <a:t>Baltea</a:t>
            </a:r>
            <a:r>
              <a:rPr lang="fr-FR" sz="1200" dirty="0">
                <a:solidFill>
                  <a:srgbClr val="5D5E6A"/>
                </a:solidFill>
                <a:latin typeface="Play" panose="020B0000000000000000" pitchFamily="34" charset="0"/>
              </a:rPr>
              <a:t>. Lancement de conduite.</a:t>
            </a:r>
            <a:endParaRPr lang="it-IT" sz="1200" dirty="0">
              <a:solidFill>
                <a:srgbClr val="5D5E6A"/>
              </a:solidFill>
              <a:latin typeface="Play" panose="020B0000000000000000" pitchFamily="34" charset="0"/>
            </a:endParaRPr>
          </a:p>
        </p:txBody>
      </p:sp>
      <p:sp>
        <p:nvSpPr>
          <p:cNvPr id="56" name="Ovale 55"/>
          <p:cNvSpPr/>
          <p:nvPr/>
        </p:nvSpPr>
        <p:spPr>
          <a:xfrm>
            <a:off x="9294085" y="1769536"/>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CasellaDiTesto 57"/>
          <p:cNvSpPr txBox="1"/>
          <p:nvPr/>
        </p:nvSpPr>
        <p:spPr>
          <a:xfrm>
            <a:off x="8568150" y="2574184"/>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DESCRIPTION</a:t>
            </a:r>
          </a:p>
        </p:txBody>
      </p:sp>
      <p:pic>
        <p:nvPicPr>
          <p:cNvPr id="24" name="Immagine 23"/>
          <p:cNvPicPr>
            <a:picLocks noChangeAspect="1"/>
          </p:cNvPicPr>
          <p:nvPr/>
        </p:nvPicPr>
        <p:blipFill>
          <a:blip r:embed="rId8"/>
          <a:stretch>
            <a:fillRect/>
          </a:stretch>
        </p:blipFill>
        <p:spPr>
          <a:xfrm>
            <a:off x="1611494" y="1909670"/>
            <a:ext cx="219106" cy="247685"/>
          </a:xfrm>
          <a:prstGeom prst="rect">
            <a:avLst/>
          </a:prstGeom>
        </p:spPr>
      </p:pic>
      <p:pic>
        <p:nvPicPr>
          <p:cNvPr id="27" name="Immagine 26"/>
          <p:cNvPicPr>
            <a:picLocks noChangeAspect="1"/>
          </p:cNvPicPr>
          <p:nvPr/>
        </p:nvPicPr>
        <p:blipFill>
          <a:blip r:embed="rId9"/>
          <a:stretch>
            <a:fillRect/>
          </a:stretch>
        </p:blipFill>
        <p:spPr>
          <a:xfrm>
            <a:off x="3959254" y="1919139"/>
            <a:ext cx="161948" cy="247685"/>
          </a:xfrm>
          <a:prstGeom prst="rect">
            <a:avLst/>
          </a:prstGeom>
        </p:spPr>
      </p:pic>
      <p:pic>
        <p:nvPicPr>
          <p:cNvPr id="28" name="Immagine 27"/>
          <p:cNvPicPr>
            <a:picLocks noChangeAspect="1"/>
          </p:cNvPicPr>
          <p:nvPr/>
        </p:nvPicPr>
        <p:blipFill>
          <a:blip r:embed="rId10"/>
          <a:stretch>
            <a:fillRect/>
          </a:stretch>
        </p:blipFill>
        <p:spPr>
          <a:xfrm>
            <a:off x="6213307" y="1908647"/>
            <a:ext cx="266737" cy="285790"/>
          </a:xfrm>
          <a:prstGeom prst="rect">
            <a:avLst/>
          </a:prstGeom>
        </p:spPr>
      </p:pic>
      <p:pic>
        <p:nvPicPr>
          <p:cNvPr id="29" name="Immagine 28"/>
          <p:cNvPicPr>
            <a:picLocks noChangeAspect="1"/>
          </p:cNvPicPr>
          <p:nvPr/>
        </p:nvPicPr>
        <p:blipFill>
          <a:blip r:embed="rId11"/>
          <a:stretch>
            <a:fillRect/>
          </a:stretch>
        </p:blipFill>
        <p:spPr>
          <a:xfrm>
            <a:off x="9473008" y="1917114"/>
            <a:ext cx="247685" cy="285790"/>
          </a:xfrm>
          <a:prstGeom prst="rect">
            <a:avLst/>
          </a:prstGeom>
        </p:spPr>
      </p:pic>
      <p:pic>
        <p:nvPicPr>
          <p:cNvPr id="31" name="Immagine 3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7048" y="4206391"/>
            <a:ext cx="2573999" cy="1580526"/>
          </a:xfrm>
          <a:prstGeom prst="rect">
            <a:avLst/>
          </a:prstGeom>
        </p:spPr>
      </p:pic>
      <p:pic>
        <p:nvPicPr>
          <p:cNvPr id="32" name="Immagine 3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40214" y="4204449"/>
            <a:ext cx="2573999" cy="1580526"/>
          </a:xfrm>
          <a:prstGeom prst="rect">
            <a:avLst/>
          </a:prstGeom>
        </p:spPr>
      </p:pic>
      <p:pic>
        <p:nvPicPr>
          <p:cNvPr id="33" name="Immagine 3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191497" y="4204449"/>
            <a:ext cx="2573999" cy="1580526"/>
          </a:xfrm>
          <a:prstGeom prst="rect">
            <a:avLst/>
          </a:prstGeom>
        </p:spPr>
      </p:pic>
      <p:pic>
        <p:nvPicPr>
          <p:cNvPr id="34" name="Immagine 3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951247" y="4206391"/>
            <a:ext cx="2573999" cy="1580526"/>
          </a:xfrm>
          <a:prstGeom prst="rect">
            <a:avLst/>
          </a:prstGeom>
        </p:spPr>
      </p:pic>
    </p:spTree>
    <p:extLst>
      <p:ext uri="{BB962C8B-B14F-4D97-AF65-F5344CB8AC3E}">
        <p14:creationId xmlns:p14="http://schemas.microsoft.com/office/powerpoint/2010/main" val="2451581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 y="1"/>
            <a:ext cx="12192001" cy="110068"/>
          </a:xfrm>
          <a:prstGeom prst="rect">
            <a:avLst/>
          </a:prstGeom>
          <a:solidFill>
            <a:srgbClr val="267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901" y="222189"/>
            <a:ext cx="1965913" cy="576000"/>
          </a:xfrm>
          <a:prstGeom prst="rect">
            <a:avLst/>
          </a:prstGeom>
        </p:spPr>
      </p:pic>
      <p:sp>
        <p:nvSpPr>
          <p:cNvPr id="16" name="Ovale 15"/>
          <p:cNvSpPr/>
          <p:nvPr/>
        </p:nvSpPr>
        <p:spPr>
          <a:xfrm>
            <a:off x="8649488" y="222188"/>
            <a:ext cx="576000" cy="576000"/>
          </a:xfrm>
          <a:prstGeom prst="ellipse">
            <a:avLst/>
          </a:prstGeom>
          <a:solidFill>
            <a:srgbClr val="F0E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8794314" y="364070"/>
            <a:ext cx="288100" cy="296332"/>
          </a:xfrm>
          <a:prstGeom prst="rect">
            <a:avLst/>
          </a:prstGeom>
        </p:spPr>
      </p:pic>
      <p:sp>
        <p:nvSpPr>
          <p:cNvPr id="18" name="Ovale 17"/>
          <p:cNvSpPr/>
          <p:nvPr/>
        </p:nvSpPr>
        <p:spPr>
          <a:xfrm>
            <a:off x="1074122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p:cNvSpPr/>
          <p:nvPr/>
        </p:nvSpPr>
        <p:spPr>
          <a:xfrm>
            <a:off x="11438468" y="22218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a:off x="10043979"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p:cNvSpPr/>
          <p:nvPr/>
        </p:nvSpPr>
        <p:spPr>
          <a:xfrm>
            <a:off x="934673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1233" y="364069"/>
            <a:ext cx="287000" cy="295200"/>
          </a:xfrm>
          <a:prstGeom prst="rect">
            <a:avLst/>
          </a:prstGeom>
        </p:spPr>
      </p:pic>
      <p:pic>
        <p:nvPicPr>
          <p:cNvPr id="23" name="Immagin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82968" y="369923"/>
            <a:ext cx="287000" cy="295200"/>
          </a:xfrm>
          <a:prstGeom prst="rect">
            <a:avLst/>
          </a:prstGeom>
        </p:spPr>
      </p:pic>
      <p:pic>
        <p:nvPicPr>
          <p:cNvPr id="25" name="Immagine 24"/>
          <p:cNvPicPr>
            <a:picLocks noChangeAspect="1"/>
          </p:cNvPicPr>
          <p:nvPr/>
        </p:nvPicPr>
        <p:blipFill>
          <a:blip r:embed="rId6"/>
          <a:stretch>
            <a:fillRect/>
          </a:stretch>
        </p:blipFill>
        <p:spPr>
          <a:xfrm>
            <a:off x="10885723" y="367828"/>
            <a:ext cx="287000" cy="295200"/>
          </a:xfrm>
          <a:prstGeom prst="rect">
            <a:avLst/>
          </a:prstGeom>
        </p:spPr>
      </p:pic>
      <p:pic>
        <p:nvPicPr>
          <p:cNvPr id="26" name="Immagine 25"/>
          <p:cNvPicPr>
            <a:picLocks noChangeAspect="1"/>
          </p:cNvPicPr>
          <p:nvPr/>
        </p:nvPicPr>
        <p:blipFill>
          <a:blip r:embed="rId7"/>
          <a:stretch>
            <a:fillRect/>
          </a:stretch>
        </p:blipFill>
        <p:spPr>
          <a:xfrm>
            <a:off x="10188479" y="362588"/>
            <a:ext cx="287000" cy="295200"/>
          </a:xfrm>
          <a:prstGeom prst="rect">
            <a:avLst/>
          </a:prstGeom>
        </p:spPr>
      </p:pic>
      <p:sp>
        <p:nvSpPr>
          <p:cNvPr id="3" name="CasellaDiTesto 2"/>
          <p:cNvSpPr txBox="1"/>
          <p:nvPr/>
        </p:nvSpPr>
        <p:spPr>
          <a:xfrm>
            <a:off x="1" y="999068"/>
            <a:ext cx="12192000" cy="400110"/>
          </a:xfrm>
          <a:prstGeom prst="rect">
            <a:avLst/>
          </a:prstGeom>
          <a:noFill/>
        </p:spPr>
        <p:txBody>
          <a:bodyPr wrap="square" rtlCol="0">
            <a:spAutoFit/>
          </a:bodyPr>
          <a:lstStyle/>
          <a:p>
            <a:pPr algn="ctr"/>
            <a:r>
              <a:rPr lang="it-IT" sz="2000" b="1" dirty="0">
                <a:solidFill>
                  <a:srgbClr val="434342"/>
                </a:solidFill>
                <a:latin typeface="Play" panose="020B0000000000000000" pitchFamily="34" charset="0"/>
              </a:rPr>
              <a:t>RÉALISATION MÉTHANODUC CALTIGNAGA-BORGOMANERO DN 300</a:t>
            </a:r>
          </a:p>
        </p:txBody>
      </p:sp>
      <p:cxnSp>
        <p:nvCxnSpPr>
          <p:cNvPr id="7" name="Connettore 1 6"/>
          <p:cNvCxnSpPr/>
          <p:nvPr/>
        </p:nvCxnSpPr>
        <p:spPr>
          <a:xfrm>
            <a:off x="3616993" y="1574799"/>
            <a:ext cx="495802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4" name="CasellaDiTesto 43"/>
          <p:cNvSpPr txBox="1"/>
          <p:nvPr/>
        </p:nvSpPr>
        <p:spPr>
          <a:xfrm>
            <a:off x="677048" y="3039732"/>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a:solidFill>
                  <a:srgbClr val="5D5E6A"/>
                </a:solidFill>
                <a:latin typeface="Play" panose="020B0000000000000000" pitchFamily="34" charset="0"/>
              </a:rPr>
              <a:t>SNAM Rete Gas S.p.A.</a:t>
            </a:r>
          </a:p>
        </p:txBody>
      </p:sp>
      <p:sp>
        <p:nvSpPr>
          <p:cNvPr id="46" name="CasellaDiTesto 45"/>
          <p:cNvSpPr txBox="1"/>
          <p:nvPr/>
        </p:nvSpPr>
        <p:spPr>
          <a:xfrm>
            <a:off x="2996229" y="3039732"/>
            <a:ext cx="2088000" cy="461665"/>
          </a:xfrm>
          <a:prstGeom prst="rect">
            <a:avLst/>
          </a:prstGeom>
          <a:noFill/>
          <a:ln>
            <a:noFill/>
          </a:ln>
        </p:spPr>
        <p:txBody>
          <a:bodyPr wrap="square" rtlCol="0">
            <a:spAutoFit/>
          </a:bodyPr>
          <a:lstStyle/>
          <a:p>
            <a:pPr algn="ctr">
              <a:spcAft>
                <a:spcPts val="300"/>
              </a:spcAft>
              <a:buClr>
                <a:srgbClr val="267CFF"/>
              </a:buClr>
              <a:buSzPct val="140000"/>
            </a:pPr>
            <a:r>
              <a:rPr lang="it-IT" sz="1200" dirty="0">
                <a:solidFill>
                  <a:srgbClr val="5D5E6A"/>
                </a:solidFill>
                <a:latin typeface="Play" panose="020B0000000000000000" pitchFamily="34" charset="0"/>
              </a:rPr>
              <a:t>Caltignaga, Vaprio, Suno (NO) - Italie</a:t>
            </a:r>
          </a:p>
        </p:txBody>
      </p:sp>
      <p:sp>
        <p:nvSpPr>
          <p:cNvPr id="47" name="CasellaDiTesto 46"/>
          <p:cNvSpPr txBox="1"/>
          <p:nvPr/>
        </p:nvSpPr>
        <p:spPr>
          <a:xfrm>
            <a:off x="5315410" y="3039732"/>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a:solidFill>
                  <a:srgbClr val="5D5E6A"/>
                </a:solidFill>
                <a:latin typeface="Play" panose="020B0000000000000000" pitchFamily="34" charset="0"/>
              </a:rPr>
              <a:t>2009-2010</a:t>
            </a:r>
          </a:p>
        </p:txBody>
      </p:sp>
      <p:sp>
        <p:nvSpPr>
          <p:cNvPr id="53" name="Ovale 52"/>
          <p:cNvSpPr/>
          <p:nvPr/>
        </p:nvSpPr>
        <p:spPr>
          <a:xfrm>
            <a:off x="1433047" y="176106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CasellaDiTesto 49"/>
          <p:cNvSpPr txBox="1"/>
          <p:nvPr/>
        </p:nvSpPr>
        <p:spPr>
          <a:xfrm>
            <a:off x="709280" y="2565717"/>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CLIENT</a:t>
            </a:r>
          </a:p>
        </p:txBody>
      </p:sp>
      <p:sp>
        <p:nvSpPr>
          <p:cNvPr id="54" name="Ovale 53"/>
          <p:cNvSpPr/>
          <p:nvPr/>
        </p:nvSpPr>
        <p:spPr>
          <a:xfrm>
            <a:off x="3752228" y="176106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CasellaDiTesto 50"/>
          <p:cNvSpPr txBox="1"/>
          <p:nvPr/>
        </p:nvSpPr>
        <p:spPr>
          <a:xfrm>
            <a:off x="3028461" y="2556509"/>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LOCALITÉ</a:t>
            </a:r>
          </a:p>
        </p:txBody>
      </p:sp>
      <p:sp>
        <p:nvSpPr>
          <p:cNvPr id="55" name="Ovale 54"/>
          <p:cNvSpPr/>
          <p:nvPr/>
        </p:nvSpPr>
        <p:spPr>
          <a:xfrm>
            <a:off x="6071409" y="176106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CasellaDiTesto 51"/>
          <p:cNvSpPr txBox="1"/>
          <p:nvPr/>
        </p:nvSpPr>
        <p:spPr>
          <a:xfrm>
            <a:off x="5350518" y="2556508"/>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PÉRIODE</a:t>
            </a:r>
          </a:p>
        </p:txBody>
      </p:sp>
      <p:sp>
        <p:nvSpPr>
          <p:cNvPr id="40" name="CasellaDiTesto 39"/>
          <p:cNvSpPr txBox="1"/>
          <p:nvPr/>
        </p:nvSpPr>
        <p:spPr>
          <a:xfrm>
            <a:off x="7634590" y="3039732"/>
            <a:ext cx="3890657" cy="830997"/>
          </a:xfrm>
          <a:prstGeom prst="rect">
            <a:avLst/>
          </a:prstGeom>
          <a:noFill/>
          <a:ln>
            <a:noFill/>
          </a:ln>
        </p:spPr>
        <p:txBody>
          <a:bodyPr wrap="square" rtlCol="0">
            <a:spAutoFit/>
          </a:bodyPr>
          <a:lstStyle/>
          <a:p>
            <a:pPr algn="ctr">
              <a:spcAft>
                <a:spcPts val="300"/>
              </a:spcAft>
              <a:buClr>
                <a:srgbClr val="267CFF"/>
              </a:buClr>
              <a:buSzPct val="140000"/>
            </a:pPr>
            <a:r>
              <a:rPr lang="fr-FR" sz="1200" dirty="0">
                <a:solidFill>
                  <a:srgbClr val="5D5E6A"/>
                </a:solidFill>
                <a:latin typeface="Play" panose="020B0000000000000000" pitchFamily="34" charset="0"/>
              </a:rPr>
              <a:t>Le chantier a concerné la réalisation de la variante du méthanoduc </a:t>
            </a:r>
            <a:r>
              <a:rPr lang="fr-FR" sz="1200" dirty="0" err="1">
                <a:solidFill>
                  <a:srgbClr val="5D5E6A"/>
                </a:solidFill>
                <a:latin typeface="Play" panose="020B0000000000000000" pitchFamily="34" charset="0"/>
              </a:rPr>
              <a:t>Caltignaga</a:t>
            </a:r>
            <a:r>
              <a:rPr lang="fr-FR" sz="1200" dirty="0">
                <a:solidFill>
                  <a:srgbClr val="5D5E6A"/>
                </a:solidFill>
                <a:latin typeface="Play" panose="020B0000000000000000" pitchFamily="34" charset="0"/>
              </a:rPr>
              <a:t>-Borgomanero sur un tronçon de 10 Km dans les communes de </a:t>
            </a:r>
            <a:r>
              <a:rPr lang="fr-FR" sz="1200" dirty="0" err="1">
                <a:solidFill>
                  <a:srgbClr val="5D5E6A"/>
                </a:solidFill>
                <a:latin typeface="Play" panose="020B0000000000000000" pitchFamily="34" charset="0"/>
              </a:rPr>
              <a:t>Caltignaga</a:t>
            </a:r>
            <a:r>
              <a:rPr lang="fr-FR" sz="1200" dirty="0">
                <a:solidFill>
                  <a:srgbClr val="5D5E6A"/>
                </a:solidFill>
                <a:latin typeface="Play" panose="020B0000000000000000" pitchFamily="34" charset="0"/>
              </a:rPr>
              <a:t>, </a:t>
            </a:r>
            <a:r>
              <a:rPr lang="fr-FR" sz="1200" dirty="0" err="1">
                <a:solidFill>
                  <a:srgbClr val="5D5E6A"/>
                </a:solidFill>
                <a:latin typeface="Play" panose="020B0000000000000000" pitchFamily="34" charset="0"/>
              </a:rPr>
              <a:t>Vaprio</a:t>
            </a:r>
            <a:r>
              <a:rPr lang="fr-FR" sz="1200" dirty="0">
                <a:solidFill>
                  <a:srgbClr val="5D5E6A"/>
                </a:solidFill>
                <a:latin typeface="Play" panose="020B0000000000000000" pitchFamily="34" charset="0"/>
              </a:rPr>
              <a:t> d'</a:t>
            </a:r>
            <a:r>
              <a:rPr lang="fr-FR" sz="1200" dirty="0" err="1">
                <a:solidFill>
                  <a:srgbClr val="5D5E6A"/>
                </a:solidFill>
                <a:latin typeface="Play" panose="020B0000000000000000" pitchFamily="34" charset="0"/>
              </a:rPr>
              <a:t>Agogna</a:t>
            </a:r>
            <a:r>
              <a:rPr lang="fr-FR" sz="1200" dirty="0">
                <a:solidFill>
                  <a:srgbClr val="5D5E6A"/>
                </a:solidFill>
                <a:latin typeface="Play" panose="020B0000000000000000" pitchFamily="34" charset="0"/>
              </a:rPr>
              <a:t> et </a:t>
            </a:r>
            <a:r>
              <a:rPr lang="fr-FR" sz="1200" dirty="0" err="1">
                <a:solidFill>
                  <a:srgbClr val="5D5E6A"/>
                </a:solidFill>
                <a:latin typeface="Play" panose="020B0000000000000000" pitchFamily="34" charset="0"/>
              </a:rPr>
              <a:t>Suno</a:t>
            </a:r>
            <a:r>
              <a:rPr lang="fr-FR" sz="1200" dirty="0">
                <a:solidFill>
                  <a:srgbClr val="5D5E6A"/>
                </a:solidFill>
                <a:latin typeface="Play" panose="020B0000000000000000" pitchFamily="34" charset="0"/>
              </a:rPr>
              <a:t>.</a:t>
            </a:r>
          </a:p>
        </p:txBody>
      </p:sp>
      <p:sp>
        <p:nvSpPr>
          <p:cNvPr id="56" name="Ovale 55"/>
          <p:cNvSpPr/>
          <p:nvPr/>
        </p:nvSpPr>
        <p:spPr>
          <a:xfrm>
            <a:off x="9294085" y="1769536"/>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CasellaDiTesto 57"/>
          <p:cNvSpPr txBox="1"/>
          <p:nvPr/>
        </p:nvSpPr>
        <p:spPr>
          <a:xfrm>
            <a:off x="8568150" y="2574184"/>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DESCRIPTION</a:t>
            </a:r>
          </a:p>
        </p:txBody>
      </p:sp>
      <p:pic>
        <p:nvPicPr>
          <p:cNvPr id="24" name="Immagine 23"/>
          <p:cNvPicPr>
            <a:picLocks noChangeAspect="1"/>
          </p:cNvPicPr>
          <p:nvPr/>
        </p:nvPicPr>
        <p:blipFill>
          <a:blip r:embed="rId8"/>
          <a:stretch>
            <a:fillRect/>
          </a:stretch>
        </p:blipFill>
        <p:spPr>
          <a:xfrm>
            <a:off x="1611494" y="1909670"/>
            <a:ext cx="219106" cy="247685"/>
          </a:xfrm>
          <a:prstGeom prst="rect">
            <a:avLst/>
          </a:prstGeom>
        </p:spPr>
      </p:pic>
      <p:pic>
        <p:nvPicPr>
          <p:cNvPr id="27" name="Immagine 26"/>
          <p:cNvPicPr>
            <a:picLocks noChangeAspect="1"/>
          </p:cNvPicPr>
          <p:nvPr/>
        </p:nvPicPr>
        <p:blipFill>
          <a:blip r:embed="rId9"/>
          <a:stretch>
            <a:fillRect/>
          </a:stretch>
        </p:blipFill>
        <p:spPr>
          <a:xfrm>
            <a:off x="3959254" y="1919139"/>
            <a:ext cx="161948" cy="247685"/>
          </a:xfrm>
          <a:prstGeom prst="rect">
            <a:avLst/>
          </a:prstGeom>
        </p:spPr>
      </p:pic>
      <p:pic>
        <p:nvPicPr>
          <p:cNvPr id="28" name="Immagine 27"/>
          <p:cNvPicPr>
            <a:picLocks noChangeAspect="1"/>
          </p:cNvPicPr>
          <p:nvPr/>
        </p:nvPicPr>
        <p:blipFill>
          <a:blip r:embed="rId10"/>
          <a:stretch>
            <a:fillRect/>
          </a:stretch>
        </p:blipFill>
        <p:spPr>
          <a:xfrm>
            <a:off x="6213307" y="1908647"/>
            <a:ext cx="266737" cy="285790"/>
          </a:xfrm>
          <a:prstGeom prst="rect">
            <a:avLst/>
          </a:prstGeom>
        </p:spPr>
      </p:pic>
      <p:pic>
        <p:nvPicPr>
          <p:cNvPr id="29" name="Immagine 28"/>
          <p:cNvPicPr>
            <a:picLocks noChangeAspect="1"/>
          </p:cNvPicPr>
          <p:nvPr/>
        </p:nvPicPr>
        <p:blipFill>
          <a:blip r:embed="rId11"/>
          <a:stretch>
            <a:fillRect/>
          </a:stretch>
        </p:blipFill>
        <p:spPr>
          <a:xfrm>
            <a:off x="9473008" y="1917114"/>
            <a:ext cx="247685" cy="285790"/>
          </a:xfrm>
          <a:prstGeom prst="rect">
            <a:avLst/>
          </a:prstGeom>
        </p:spPr>
      </p:pic>
      <p:pic>
        <p:nvPicPr>
          <p:cNvPr id="31" name="Immagine 3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7048" y="4206391"/>
            <a:ext cx="2574000" cy="1580526"/>
          </a:xfrm>
          <a:prstGeom prst="rect">
            <a:avLst/>
          </a:prstGeom>
        </p:spPr>
      </p:pic>
      <p:pic>
        <p:nvPicPr>
          <p:cNvPr id="32" name="Immagine 3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40214" y="4204449"/>
            <a:ext cx="2574000" cy="1580526"/>
          </a:xfrm>
          <a:prstGeom prst="rect">
            <a:avLst/>
          </a:prstGeom>
        </p:spPr>
      </p:pic>
      <p:pic>
        <p:nvPicPr>
          <p:cNvPr id="33" name="Immagine 3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191497" y="4204449"/>
            <a:ext cx="2574000" cy="1580526"/>
          </a:xfrm>
          <a:prstGeom prst="rect">
            <a:avLst/>
          </a:prstGeom>
        </p:spPr>
      </p:pic>
      <p:pic>
        <p:nvPicPr>
          <p:cNvPr id="34" name="Immagine 3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951247" y="4206391"/>
            <a:ext cx="2574000" cy="1580526"/>
          </a:xfrm>
          <a:prstGeom prst="rect">
            <a:avLst/>
          </a:prstGeom>
        </p:spPr>
      </p:pic>
    </p:spTree>
    <p:extLst>
      <p:ext uri="{BB962C8B-B14F-4D97-AF65-F5344CB8AC3E}">
        <p14:creationId xmlns:p14="http://schemas.microsoft.com/office/powerpoint/2010/main" val="1642011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048" y="4204449"/>
            <a:ext cx="2574000" cy="1580526"/>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998" y="4204449"/>
            <a:ext cx="2574000" cy="1580526"/>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1497" y="4204449"/>
            <a:ext cx="2574000" cy="1580526"/>
          </a:xfrm>
          <a:prstGeom prst="rect">
            <a:avLst/>
          </a:prstGeom>
        </p:spPr>
      </p:pic>
      <p:pic>
        <p:nvPicPr>
          <p:cNvPr id="8" name="Immagin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1247" y="4204449"/>
            <a:ext cx="2574000" cy="1580526"/>
          </a:xfrm>
          <a:prstGeom prst="rect">
            <a:avLst/>
          </a:prstGeom>
        </p:spPr>
      </p:pic>
      <p:sp>
        <p:nvSpPr>
          <p:cNvPr id="5" name="Rettangolo 4"/>
          <p:cNvSpPr/>
          <p:nvPr/>
        </p:nvSpPr>
        <p:spPr>
          <a:xfrm>
            <a:off x="-1" y="1"/>
            <a:ext cx="12192001" cy="110068"/>
          </a:xfrm>
          <a:prstGeom prst="rect">
            <a:avLst/>
          </a:prstGeom>
          <a:solidFill>
            <a:srgbClr val="267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901" y="222189"/>
            <a:ext cx="1965913" cy="576000"/>
          </a:xfrm>
          <a:prstGeom prst="rect">
            <a:avLst/>
          </a:prstGeom>
        </p:spPr>
      </p:pic>
      <p:sp>
        <p:nvSpPr>
          <p:cNvPr id="16" name="Ovale 15"/>
          <p:cNvSpPr/>
          <p:nvPr/>
        </p:nvSpPr>
        <p:spPr>
          <a:xfrm>
            <a:off x="8649488" y="222188"/>
            <a:ext cx="576000" cy="576000"/>
          </a:xfrm>
          <a:prstGeom prst="ellipse">
            <a:avLst/>
          </a:prstGeom>
          <a:solidFill>
            <a:srgbClr val="F0E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p:cNvPicPr>
            <a:picLocks noChangeAspect="1"/>
          </p:cNvPicPr>
          <p:nvPr/>
        </p:nvPicPr>
        <p:blipFill>
          <a:blip r:embed="rId7">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8794314" y="364070"/>
            <a:ext cx="288100" cy="296332"/>
          </a:xfrm>
          <a:prstGeom prst="rect">
            <a:avLst/>
          </a:prstGeom>
        </p:spPr>
      </p:pic>
      <p:sp>
        <p:nvSpPr>
          <p:cNvPr id="18" name="Ovale 17"/>
          <p:cNvSpPr/>
          <p:nvPr/>
        </p:nvSpPr>
        <p:spPr>
          <a:xfrm>
            <a:off x="1074122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p:cNvSpPr/>
          <p:nvPr/>
        </p:nvSpPr>
        <p:spPr>
          <a:xfrm>
            <a:off x="11438468" y="22218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a:off x="10043979"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p:cNvSpPr/>
          <p:nvPr/>
        </p:nvSpPr>
        <p:spPr>
          <a:xfrm>
            <a:off x="934673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91233" y="364069"/>
            <a:ext cx="287000" cy="295200"/>
          </a:xfrm>
          <a:prstGeom prst="rect">
            <a:avLst/>
          </a:prstGeom>
        </p:spPr>
      </p:pic>
      <p:pic>
        <p:nvPicPr>
          <p:cNvPr id="23" name="Immagin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82968" y="369923"/>
            <a:ext cx="287000" cy="295200"/>
          </a:xfrm>
          <a:prstGeom prst="rect">
            <a:avLst/>
          </a:prstGeom>
        </p:spPr>
      </p:pic>
      <p:pic>
        <p:nvPicPr>
          <p:cNvPr id="25" name="Immagine 24"/>
          <p:cNvPicPr>
            <a:picLocks noChangeAspect="1"/>
          </p:cNvPicPr>
          <p:nvPr/>
        </p:nvPicPr>
        <p:blipFill>
          <a:blip r:embed="rId10"/>
          <a:stretch>
            <a:fillRect/>
          </a:stretch>
        </p:blipFill>
        <p:spPr>
          <a:xfrm>
            <a:off x="10885723" y="367828"/>
            <a:ext cx="287000" cy="295200"/>
          </a:xfrm>
          <a:prstGeom prst="rect">
            <a:avLst/>
          </a:prstGeom>
        </p:spPr>
      </p:pic>
      <p:pic>
        <p:nvPicPr>
          <p:cNvPr id="26" name="Immagine 25"/>
          <p:cNvPicPr>
            <a:picLocks noChangeAspect="1"/>
          </p:cNvPicPr>
          <p:nvPr/>
        </p:nvPicPr>
        <p:blipFill>
          <a:blip r:embed="rId11"/>
          <a:stretch>
            <a:fillRect/>
          </a:stretch>
        </p:blipFill>
        <p:spPr>
          <a:xfrm>
            <a:off x="10188479" y="362588"/>
            <a:ext cx="287000" cy="295200"/>
          </a:xfrm>
          <a:prstGeom prst="rect">
            <a:avLst/>
          </a:prstGeom>
        </p:spPr>
      </p:pic>
      <p:sp>
        <p:nvSpPr>
          <p:cNvPr id="3" name="CasellaDiTesto 2"/>
          <p:cNvSpPr txBox="1"/>
          <p:nvPr/>
        </p:nvSpPr>
        <p:spPr>
          <a:xfrm>
            <a:off x="1" y="999068"/>
            <a:ext cx="12192000" cy="400110"/>
          </a:xfrm>
          <a:prstGeom prst="rect">
            <a:avLst/>
          </a:prstGeom>
          <a:noFill/>
        </p:spPr>
        <p:txBody>
          <a:bodyPr wrap="square" rtlCol="0">
            <a:spAutoFit/>
          </a:bodyPr>
          <a:lstStyle/>
          <a:p>
            <a:pPr algn="ctr"/>
            <a:r>
              <a:rPr lang="fr-FR" sz="2000" b="1" dirty="0">
                <a:solidFill>
                  <a:srgbClr val="434342"/>
                </a:solidFill>
                <a:latin typeface="Play" panose="020B0000000000000000" pitchFamily="34" charset="0"/>
              </a:rPr>
              <a:t>TRAVERSÉE AVEC FORAGE HORIZONTAL DIRIGÉ (F.H.D.)</a:t>
            </a:r>
          </a:p>
        </p:txBody>
      </p:sp>
      <p:cxnSp>
        <p:nvCxnSpPr>
          <p:cNvPr id="7" name="Connettore 1 6"/>
          <p:cNvCxnSpPr/>
          <p:nvPr/>
        </p:nvCxnSpPr>
        <p:spPr>
          <a:xfrm>
            <a:off x="3616993" y="1574799"/>
            <a:ext cx="495802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4" name="CasellaDiTesto 43"/>
          <p:cNvSpPr txBox="1"/>
          <p:nvPr/>
        </p:nvSpPr>
        <p:spPr>
          <a:xfrm>
            <a:off x="677048" y="3039732"/>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a:solidFill>
                  <a:srgbClr val="5D5E6A"/>
                </a:solidFill>
                <a:latin typeface="Play" panose="020B0000000000000000" pitchFamily="34" charset="0"/>
              </a:rPr>
              <a:t>I.E.S. S.p.A.</a:t>
            </a:r>
          </a:p>
        </p:txBody>
      </p:sp>
      <p:sp>
        <p:nvSpPr>
          <p:cNvPr id="46" name="CasellaDiTesto 45"/>
          <p:cNvSpPr txBox="1"/>
          <p:nvPr/>
        </p:nvSpPr>
        <p:spPr>
          <a:xfrm>
            <a:off x="2996229" y="3039732"/>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err="1">
                <a:solidFill>
                  <a:srgbClr val="5D5E6A"/>
                </a:solidFill>
                <a:latin typeface="Play" panose="020B0000000000000000" pitchFamily="34" charset="0"/>
              </a:rPr>
              <a:t>Venise</a:t>
            </a:r>
            <a:r>
              <a:rPr lang="it-IT" sz="1200" dirty="0">
                <a:solidFill>
                  <a:srgbClr val="5D5E6A"/>
                </a:solidFill>
                <a:latin typeface="Play" panose="020B0000000000000000" pitchFamily="34" charset="0"/>
              </a:rPr>
              <a:t> (VE) - Italie</a:t>
            </a:r>
          </a:p>
        </p:txBody>
      </p:sp>
      <p:sp>
        <p:nvSpPr>
          <p:cNvPr id="47" name="CasellaDiTesto 46"/>
          <p:cNvSpPr txBox="1"/>
          <p:nvPr/>
        </p:nvSpPr>
        <p:spPr>
          <a:xfrm>
            <a:off x="5315410" y="3039732"/>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a:solidFill>
                  <a:srgbClr val="5D5E6A"/>
                </a:solidFill>
                <a:latin typeface="Play" panose="020B0000000000000000" pitchFamily="34" charset="0"/>
              </a:rPr>
              <a:t>2009</a:t>
            </a:r>
          </a:p>
        </p:txBody>
      </p:sp>
      <p:sp>
        <p:nvSpPr>
          <p:cNvPr id="53" name="Ovale 52"/>
          <p:cNvSpPr/>
          <p:nvPr/>
        </p:nvSpPr>
        <p:spPr>
          <a:xfrm>
            <a:off x="1433047" y="176106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CasellaDiTesto 49"/>
          <p:cNvSpPr txBox="1"/>
          <p:nvPr/>
        </p:nvSpPr>
        <p:spPr>
          <a:xfrm>
            <a:off x="709280" y="2565717"/>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CLIENT</a:t>
            </a:r>
          </a:p>
        </p:txBody>
      </p:sp>
      <p:sp>
        <p:nvSpPr>
          <p:cNvPr id="54" name="Ovale 53"/>
          <p:cNvSpPr/>
          <p:nvPr/>
        </p:nvSpPr>
        <p:spPr>
          <a:xfrm>
            <a:off x="3752228" y="176106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CasellaDiTesto 50"/>
          <p:cNvSpPr txBox="1"/>
          <p:nvPr/>
        </p:nvSpPr>
        <p:spPr>
          <a:xfrm>
            <a:off x="3028461" y="2556509"/>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LOCALITÉ</a:t>
            </a:r>
          </a:p>
        </p:txBody>
      </p:sp>
      <p:sp>
        <p:nvSpPr>
          <p:cNvPr id="55" name="Ovale 54"/>
          <p:cNvSpPr/>
          <p:nvPr/>
        </p:nvSpPr>
        <p:spPr>
          <a:xfrm>
            <a:off x="6071409" y="176106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CasellaDiTesto 51"/>
          <p:cNvSpPr txBox="1"/>
          <p:nvPr/>
        </p:nvSpPr>
        <p:spPr>
          <a:xfrm>
            <a:off x="5348308" y="2556508"/>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PÉRIODE</a:t>
            </a:r>
          </a:p>
        </p:txBody>
      </p:sp>
      <p:sp>
        <p:nvSpPr>
          <p:cNvPr id="40" name="CasellaDiTesto 39"/>
          <p:cNvSpPr txBox="1"/>
          <p:nvPr/>
        </p:nvSpPr>
        <p:spPr>
          <a:xfrm>
            <a:off x="7634590" y="3039732"/>
            <a:ext cx="3890657" cy="646331"/>
          </a:xfrm>
          <a:prstGeom prst="rect">
            <a:avLst/>
          </a:prstGeom>
          <a:noFill/>
          <a:ln>
            <a:noFill/>
          </a:ln>
        </p:spPr>
        <p:txBody>
          <a:bodyPr wrap="square" rtlCol="0">
            <a:spAutoFit/>
          </a:bodyPr>
          <a:lstStyle/>
          <a:p>
            <a:pPr algn="ctr">
              <a:spcAft>
                <a:spcPts val="300"/>
              </a:spcAft>
              <a:buClr>
                <a:srgbClr val="267CFF"/>
              </a:buClr>
              <a:buSzPct val="140000"/>
            </a:pPr>
            <a:r>
              <a:rPr lang="fr-FR" sz="1200" dirty="0">
                <a:solidFill>
                  <a:srgbClr val="5D5E6A"/>
                </a:solidFill>
                <a:latin typeface="Play" panose="020B0000000000000000" pitchFamily="34" charset="0"/>
              </a:rPr>
              <a:t>Réalisation de la traversée du bassin d’évolution n° 3 avec la méthode F.H.D. – Oléoduc Isola </a:t>
            </a:r>
            <a:r>
              <a:rPr lang="fr-FR" sz="1200" dirty="0" err="1">
                <a:solidFill>
                  <a:srgbClr val="5D5E6A"/>
                </a:solidFill>
                <a:latin typeface="Play" panose="020B0000000000000000" pitchFamily="34" charset="0"/>
              </a:rPr>
              <a:t>Petroli</a:t>
            </a:r>
            <a:r>
              <a:rPr lang="fr-FR" sz="1200" dirty="0">
                <a:solidFill>
                  <a:srgbClr val="5D5E6A"/>
                </a:solidFill>
                <a:latin typeface="Play" panose="020B0000000000000000" pitchFamily="34" charset="0"/>
              </a:rPr>
              <a:t> – Dépôt côtier DN 500 (20") I.E.S. </a:t>
            </a:r>
            <a:r>
              <a:rPr lang="fr-FR" sz="1200" dirty="0" err="1">
                <a:solidFill>
                  <a:srgbClr val="5D5E6A"/>
                </a:solidFill>
                <a:latin typeface="Play" panose="020B0000000000000000" pitchFamily="34" charset="0"/>
              </a:rPr>
              <a:t>S.p.A</a:t>
            </a:r>
            <a:r>
              <a:rPr lang="fr-FR" sz="1200" dirty="0">
                <a:solidFill>
                  <a:srgbClr val="5D5E6A"/>
                </a:solidFill>
                <a:latin typeface="Play" panose="020B0000000000000000" pitchFamily="34" charset="0"/>
              </a:rPr>
              <a:t>.</a:t>
            </a:r>
          </a:p>
        </p:txBody>
      </p:sp>
      <p:sp>
        <p:nvSpPr>
          <p:cNvPr id="56" name="Ovale 55"/>
          <p:cNvSpPr/>
          <p:nvPr/>
        </p:nvSpPr>
        <p:spPr>
          <a:xfrm>
            <a:off x="9294085" y="1769536"/>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CasellaDiTesto 57"/>
          <p:cNvSpPr txBox="1"/>
          <p:nvPr/>
        </p:nvSpPr>
        <p:spPr>
          <a:xfrm>
            <a:off x="8568150" y="2574184"/>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DESCRIPTION</a:t>
            </a:r>
          </a:p>
        </p:txBody>
      </p:sp>
      <p:pic>
        <p:nvPicPr>
          <p:cNvPr id="24" name="Immagine 23"/>
          <p:cNvPicPr>
            <a:picLocks noChangeAspect="1"/>
          </p:cNvPicPr>
          <p:nvPr/>
        </p:nvPicPr>
        <p:blipFill>
          <a:blip r:embed="rId12"/>
          <a:stretch>
            <a:fillRect/>
          </a:stretch>
        </p:blipFill>
        <p:spPr>
          <a:xfrm>
            <a:off x="1611494" y="1909670"/>
            <a:ext cx="219106" cy="247685"/>
          </a:xfrm>
          <a:prstGeom prst="rect">
            <a:avLst/>
          </a:prstGeom>
        </p:spPr>
      </p:pic>
      <p:pic>
        <p:nvPicPr>
          <p:cNvPr id="27" name="Immagine 26"/>
          <p:cNvPicPr>
            <a:picLocks noChangeAspect="1"/>
          </p:cNvPicPr>
          <p:nvPr/>
        </p:nvPicPr>
        <p:blipFill>
          <a:blip r:embed="rId13"/>
          <a:stretch>
            <a:fillRect/>
          </a:stretch>
        </p:blipFill>
        <p:spPr>
          <a:xfrm>
            <a:off x="3959254" y="1919139"/>
            <a:ext cx="161948" cy="247685"/>
          </a:xfrm>
          <a:prstGeom prst="rect">
            <a:avLst/>
          </a:prstGeom>
        </p:spPr>
      </p:pic>
      <p:pic>
        <p:nvPicPr>
          <p:cNvPr id="28" name="Immagine 27"/>
          <p:cNvPicPr>
            <a:picLocks noChangeAspect="1"/>
          </p:cNvPicPr>
          <p:nvPr/>
        </p:nvPicPr>
        <p:blipFill>
          <a:blip r:embed="rId14"/>
          <a:stretch>
            <a:fillRect/>
          </a:stretch>
        </p:blipFill>
        <p:spPr>
          <a:xfrm>
            <a:off x="6213307" y="1908647"/>
            <a:ext cx="266737" cy="285790"/>
          </a:xfrm>
          <a:prstGeom prst="rect">
            <a:avLst/>
          </a:prstGeom>
        </p:spPr>
      </p:pic>
      <p:pic>
        <p:nvPicPr>
          <p:cNvPr id="29" name="Immagine 28"/>
          <p:cNvPicPr>
            <a:picLocks noChangeAspect="1"/>
          </p:cNvPicPr>
          <p:nvPr/>
        </p:nvPicPr>
        <p:blipFill>
          <a:blip r:embed="rId15"/>
          <a:stretch>
            <a:fillRect/>
          </a:stretch>
        </p:blipFill>
        <p:spPr>
          <a:xfrm>
            <a:off x="9473008" y="1917114"/>
            <a:ext cx="247685" cy="285790"/>
          </a:xfrm>
          <a:prstGeom prst="rect">
            <a:avLst/>
          </a:prstGeom>
        </p:spPr>
      </p:pic>
    </p:spTree>
    <p:extLst>
      <p:ext uri="{BB962C8B-B14F-4D97-AF65-F5344CB8AC3E}">
        <p14:creationId xmlns:p14="http://schemas.microsoft.com/office/powerpoint/2010/main" val="3221939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048" y="4909299"/>
            <a:ext cx="2574000" cy="1580526"/>
          </a:xfrm>
          <a:prstGeom prst="rect">
            <a:avLst/>
          </a:prstGeom>
        </p:spPr>
      </p:pic>
      <p:pic>
        <p:nvPicPr>
          <p:cNvPr id="10" name="Immagin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998" y="4909299"/>
            <a:ext cx="2574000" cy="1580526"/>
          </a:xfrm>
          <a:prstGeom prst="rect">
            <a:avLst/>
          </a:prstGeom>
        </p:spPr>
      </p:pic>
      <p:pic>
        <p:nvPicPr>
          <p:cNvPr id="11" name="Immagin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1497" y="4901962"/>
            <a:ext cx="2574000" cy="1580526"/>
          </a:xfrm>
          <a:prstGeom prst="rect">
            <a:avLst/>
          </a:prstGeom>
        </p:spPr>
      </p:pic>
      <p:pic>
        <p:nvPicPr>
          <p:cNvPr id="12" name="Immagin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1247" y="4909299"/>
            <a:ext cx="2574000" cy="1580526"/>
          </a:xfrm>
          <a:prstGeom prst="rect">
            <a:avLst/>
          </a:prstGeom>
        </p:spPr>
      </p:pic>
      <p:sp>
        <p:nvSpPr>
          <p:cNvPr id="5" name="Rettangolo 4"/>
          <p:cNvSpPr/>
          <p:nvPr/>
        </p:nvSpPr>
        <p:spPr>
          <a:xfrm>
            <a:off x="-1" y="1"/>
            <a:ext cx="12192001" cy="110068"/>
          </a:xfrm>
          <a:prstGeom prst="rect">
            <a:avLst/>
          </a:prstGeom>
          <a:solidFill>
            <a:srgbClr val="267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901" y="222189"/>
            <a:ext cx="1965913" cy="576000"/>
          </a:xfrm>
          <a:prstGeom prst="rect">
            <a:avLst/>
          </a:prstGeom>
        </p:spPr>
      </p:pic>
      <p:sp>
        <p:nvSpPr>
          <p:cNvPr id="16" name="Ovale 15"/>
          <p:cNvSpPr/>
          <p:nvPr/>
        </p:nvSpPr>
        <p:spPr>
          <a:xfrm>
            <a:off x="8649488" y="222188"/>
            <a:ext cx="576000" cy="576000"/>
          </a:xfrm>
          <a:prstGeom prst="ellipse">
            <a:avLst/>
          </a:prstGeom>
          <a:solidFill>
            <a:srgbClr val="F0E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p:cNvPicPr>
            <a:picLocks noChangeAspect="1"/>
          </p:cNvPicPr>
          <p:nvPr/>
        </p:nvPicPr>
        <p:blipFill>
          <a:blip r:embed="rId7">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8794314" y="364070"/>
            <a:ext cx="288100" cy="296332"/>
          </a:xfrm>
          <a:prstGeom prst="rect">
            <a:avLst/>
          </a:prstGeom>
        </p:spPr>
      </p:pic>
      <p:sp>
        <p:nvSpPr>
          <p:cNvPr id="18" name="Ovale 17"/>
          <p:cNvSpPr/>
          <p:nvPr/>
        </p:nvSpPr>
        <p:spPr>
          <a:xfrm>
            <a:off x="1074122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p:cNvSpPr/>
          <p:nvPr/>
        </p:nvSpPr>
        <p:spPr>
          <a:xfrm>
            <a:off x="11438468" y="22218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a:off x="10043979"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p:cNvSpPr/>
          <p:nvPr/>
        </p:nvSpPr>
        <p:spPr>
          <a:xfrm>
            <a:off x="934673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91233" y="364069"/>
            <a:ext cx="287000" cy="295200"/>
          </a:xfrm>
          <a:prstGeom prst="rect">
            <a:avLst/>
          </a:prstGeom>
        </p:spPr>
      </p:pic>
      <p:pic>
        <p:nvPicPr>
          <p:cNvPr id="23" name="Immagin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82968" y="369923"/>
            <a:ext cx="287000" cy="295200"/>
          </a:xfrm>
          <a:prstGeom prst="rect">
            <a:avLst/>
          </a:prstGeom>
        </p:spPr>
      </p:pic>
      <p:pic>
        <p:nvPicPr>
          <p:cNvPr id="25" name="Immagine 24"/>
          <p:cNvPicPr>
            <a:picLocks noChangeAspect="1"/>
          </p:cNvPicPr>
          <p:nvPr/>
        </p:nvPicPr>
        <p:blipFill>
          <a:blip r:embed="rId10"/>
          <a:stretch>
            <a:fillRect/>
          </a:stretch>
        </p:blipFill>
        <p:spPr>
          <a:xfrm>
            <a:off x="10885723" y="367828"/>
            <a:ext cx="287000" cy="295200"/>
          </a:xfrm>
          <a:prstGeom prst="rect">
            <a:avLst/>
          </a:prstGeom>
        </p:spPr>
      </p:pic>
      <p:pic>
        <p:nvPicPr>
          <p:cNvPr id="26" name="Immagine 25"/>
          <p:cNvPicPr>
            <a:picLocks noChangeAspect="1"/>
          </p:cNvPicPr>
          <p:nvPr/>
        </p:nvPicPr>
        <p:blipFill>
          <a:blip r:embed="rId11"/>
          <a:stretch>
            <a:fillRect/>
          </a:stretch>
        </p:blipFill>
        <p:spPr>
          <a:xfrm>
            <a:off x="10188479" y="362588"/>
            <a:ext cx="287000" cy="295200"/>
          </a:xfrm>
          <a:prstGeom prst="rect">
            <a:avLst/>
          </a:prstGeom>
        </p:spPr>
      </p:pic>
      <p:sp>
        <p:nvSpPr>
          <p:cNvPr id="3" name="CasellaDiTesto 2"/>
          <p:cNvSpPr txBox="1"/>
          <p:nvPr/>
        </p:nvSpPr>
        <p:spPr>
          <a:xfrm>
            <a:off x="1" y="999068"/>
            <a:ext cx="12192000" cy="400110"/>
          </a:xfrm>
          <a:prstGeom prst="rect">
            <a:avLst/>
          </a:prstGeom>
          <a:noFill/>
        </p:spPr>
        <p:txBody>
          <a:bodyPr wrap="square" rtlCol="0">
            <a:spAutoFit/>
          </a:bodyPr>
          <a:lstStyle/>
          <a:p>
            <a:pPr algn="ctr"/>
            <a:r>
              <a:rPr lang="fr-FR" sz="2000" b="1" dirty="0">
                <a:solidFill>
                  <a:srgbClr val="434342"/>
                </a:solidFill>
                <a:latin typeface="Play" panose="020B0000000000000000" pitchFamily="34" charset="0"/>
              </a:rPr>
              <a:t>TRAVERSÉE DU FLEUVE ARNO ET VOIE FERRÉE FLORENCE-PISE AVEC MICROTUNNEL</a:t>
            </a:r>
          </a:p>
        </p:txBody>
      </p:sp>
      <p:cxnSp>
        <p:nvCxnSpPr>
          <p:cNvPr id="7" name="Connettore 1 6"/>
          <p:cNvCxnSpPr/>
          <p:nvPr/>
        </p:nvCxnSpPr>
        <p:spPr>
          <a:xfrm>
            <a:off x="3616993" y="1574799"/>
            <a:ext cx="495802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4" name="CasellaDiTesto 43"/>
          <p:cNvSpPr txBox="1"/>
          <p:nvPr/>
        </p:nvSpPr>
        <p:spPr>
          <a:xfrm>
            <a:off x="677048" y="3039732"/>
            <a:ext cx="2088000" cy="461665"/>
          </a:xfrm>
          <a:prstGeom prst="rect">
            <a:avLst/>
          </a:prstGeom>
          <a:noFill/>
          <a:ln>
            <a:noFill/>
          </a:ln>
        </p:spPr>
        <p:txBody>
          <a:bodyPr wrap="square" rtlCol="0">
            <a:spAutoFit/>
          </a:bodyPr>
          <a:lstStyle/>
          <a:p>
            <a:pPr algn="ctr">
              <a:spcAft>
                <a:spcPts val="300"/>
              </a:spcAft>
              <a:buClr>
                <a:srgbClr val="267CFF"/>
              </a:buClr>
              <a:buSzPct val="140000"/>
            </a:pPr>
            <a:r>
              <a:rPr lang="it-IT" sz="1200" dirty="0">
                <a:solidFill>
                  <a:srgbClr val="5D5E6A"/>
                </a:solidFill>
                <a:latin typeface="Play" panose="020B0000000000000000" pitchFamily="34" charset="0"/>
              </a:rPr>
              <a:t>SNAM Rete Gas S.p.A. – Eni S.p.A.</a:t>
            </a:r>
          </a:p>
        </p:txBody>
      </p:sp>
      <p:sp>
        <p:nvSpPr>
          <p:cNvPr id="46" name="CasellaDiTesto 45"/>
          <p:cNvSpPr txBox="1"/>
          <p:nvPr/>
        </p:nvSpPr>
        <p:spPr>
          <a:xfrm>
            <a:off x="2996229" y="3039732"/>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a:solidFill>
                  <a:srgbClr val="5D5E6A"/>
                </a:solidFill>
                <a:latin typeface="Play" panose="020B0000000000000000" pitchFamily="34" charset="0"/>
              </a:rPr>
              <a:t>San Donnino (FI) - Italie</a:t>
            </a:r>
          </a:p>
        </p:txBody>
      </p:sp>
      <p:sp>
        <p:nvSpPr>
          <p:cNvPr id="47" name="CasellaDiTesto 46"/>
          <p:cNvSpPr txBox="1"/>
          <p:nvPr/>
        </p:nvSpPr>
        <p:spPr>
          <a:xfrm>
            <a:off x="5315410" y="3039732"/>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a:solidFill>
                  <a:srgbClr val="5D5E6A"/>
                </a:solidFill>
                <a:latin typeface="Play" panose="020B0000000000000000" pitchFamily="34" charset="0"/>
              </a:rPr>
              <a:t>2008-2009</a:t>
            </a:r>
          </a:p>
        </p:txBody>
      </p:sp>
      <p:sp>
        <p:nvSpPr>
          <p:cNvPr id="53" name="Ovale 52"/>
          <p:cNvSpPr/>
          <p:nvPr/>
        </p:nvSpPr>
        <p:spPr>
          <a:xfrm>
            <a:off x="1433047" y="176106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CasellaDiTesto 49"/>
          <p:cNvSpPr txBox="1"/>
          <p:nvPr/>
        </p:nvSpPr>
        <p:spPr>
          <a:xfrm>
            <a:off x="709280" y="2565717"/>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CLIENT</a:t>
            </a:r>
          </a:p>
        </p:txBody>
      </p:sp>
      <p:sp>
        <p:nvSpPr>
          <p:cNvPr id="54" name="Ovale 53"/>
          <p:cNvSpPr/>
          <p:nvPr/>
        </p:nvSpPr>
        <p:spPr>
          <a:xfrm>
            <a:off x="3752228" y="176106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CasellaDiTesto 50"/>
          <p:cNvSpPr txBox="1"/>
          <p:nvPr/>
        </p:nvSpPr>
        <p:spPr>
          <a:xfrm>
            <a:off x="3028461" y="2556509"/>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LOCALITÉ</a:t>
            </a:r>
          </a:p>
        </p:txBody>
      </p:sp>
      <p:sp>
        <p:nvSpPr>
          <p:cNvPr id="55" name="Ovale 54"/>
          <p:cNvSpPr/>
          <p:nvPr/>
        </p:nvSpPr>
        <p:spPr>
          <a:xfrm>
            <a:off x="6071409" y="176106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CasellaDiTesto 51"/>
          <p:cNvSpPr txBox="1"/>
          <p:nvPr/>
        </p:nvSpPr>
        <p:spPr>
          <a:xfrm>
            <a:off x="5347642" y="2565717"/>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PÉRIODE</a:t>
            </a:r>
          </a:p>
        </p:txBody>
      </p:sp>
      <p:sp>
        <p:nvSpPr>
          <p:cNvPr id="40" name="CasellaDiTesto 39"/>
          <p:cNvSpPr txBox="1"/>
          <p:nvPr/>
        </p:nvSpPr>
        <p:spPr>
          <a:xfrm>
            <a:off x="7467600" y="3039732"/>
            <a:ext cx="4057647" cy="1754326"/>
          </a:xfrm>
          <a:prstGeom prst="rect">
            <a:avLst/>
          </a:prstGeom>
          <a:noFill/>
          <a:ln>
            <a:noFill/>
          </a:ln>
        </p:spPr>
        <p:txBody>
          <a:bodyPr wrap="square" rtlCol="0">
            <a:spAutoFit/>
          </a:bodyPr>
          <a:lstStyle/>
          <a:p>
            <a:pPr algn="ctr">
              <a:spcAft>
                <a:spcPts val="300"/>
              </a:spcAft>
              <a:buClr>
                <a:srgbClr val="267CFF"/>
              </a:buClr>
              <a:buSzPct val="140000"/>
            </a:pPr>
            <a:r>
              <a:rPr lang="fr-FR" sz="1200" dirty="0">
                <a:solidFill>
                  <a:srgbClr val="5D5E6A"/>
                </a:solidFill>
                <a:latin typeface="Play" panose="020B0000000000000000" pitchFamily="34" charset="0"/>
              </a:rPr>
              <a:t>Le Chantier a concerné la traversée du fleuve Arno, par le biais d’un faisceau de tubes à l’intérieur d’un </a:t>
            </a:r>
            <a:r>
              <a:rPr lang="fr-FR" sz="1200" dirty="0" err="1">
                <a:solidFill>
                  <a:srgbClr val="5D5E6A"/>
                </a:solidFill>
                <a:latin typeface="Play" panose="020B0000000000000000" pitchFamily="34" charset="0"/>
              </a:rPr>
              <a:t>microtunnel</a:t>
            </a:r>
            <a:r>
              <a:rPr lang="fr-FR" sz="1200" dirty="0">
                <a:solidFill>
                  <a:srgbClr val="5D5E6A"/>
                </a:solidFill>
                <a:latin typeface="Play" panose="020B0000000000000000" pitchFamily="34" charset="0"/>
              </a:rPr>
              <a:t> curviligne, pour passer aussi bien en-dessous du fleuve que sous la voie ferrée Florence–Pise sur une longueur de 483m. Le faisceau de tubes comprenait trois oléoducs DN 200 (8") et deux gazoducs DN 400 (16") et DN 500 (20"), ainsi que leurs porte-câbles de protection, pour les tronçons en correspondance avec le passage souterrain de la voie ferrée.</a:t>
            </a:r>
          </a:p>
        </p:txBody>
      </p:sp>
      <p:sp>
        <p:nvSpPr>
          <p:cNvPr id="56" name="Ovale 55"/>
          <p:cNvSpPr/>
          <p:nvPr/>
        </p:nvSpPr>
        <p:spPr>
          <a:xfrm>
            <a:off x="9294085" y="1769536"/>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CasellaDiTesto 57"/>
          <p:cNvSpPr txBox="1"/>
          <p:nvPr/>
        </p:nvSpPr>
        <p:spPr>
          <a:xfrm>
            <a:off x="8568150" y="2574184"/>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DESCRIPTION</a:t>
            </a:r>
          </a:p>
        </p:txBody>
      </p:sp>
      <p:pic>
        <p:nvPicPr>
          <p:cNvPr id="24" name="Immagine 23"/>
          <p:cNvPicPr>
            <a:picLocks noChangeAspect="1"/>
          </p:cNvPicPr>
          <p:nvPr/>
        </p:nvPicPr>
        <p:blipFill>
          <a:blip r:embed="rId12"/>
          <a:stretch>
            <a:fillRect/>
          </a:stretch>
        </p:blipFill>
        <p:spPr>
          <a:xfrm>
            <a:off x="1611494" y="1909670"/>
            <a:ext cx="219106" cy="247685"/>
          </a:xfrm>
          <a:prstGeom prst="rect">
            <a:avLst/>
          </a:prstGeom>
        </p:spPr>
      </p:pic>
      <p:pic>
        <p:nvPicPr>
          <p:cNvPr id="27" name="Immagine 26"/>
          <p:cNvPicPr>
            <a:picLocks noChangeAspect="1"/>
          </p:cNvPicPr>
          <p:nvPr/>
        </p:nvPicPr>
        <p:blipFill>
          <a:blip r:embed="rId13"/>
          <a:stretch>
            <a:fillRect/>
          </a:stretch>
        </p:blipFill>
        <p:spPr>
          <a:xfrm>
            <a:off x="3959254" y="1919139"/>
            <a:ext cx="161948" cy="247685"/>
          </a:xfrm>
          <a:prstGeom prst="rect">
            <a:avLst/>
          </a:prstGeom>
        </p:spPr>
      </p:pic>
      <p:pic>
        <p:nvPicPr>
          <p:cNvPr id="28" name="Immagine 27"/>
          <p:cNvPicPr>
            <a:picLocks noChangeAspect="1"/>
          </p:cNvPicPr>
          <p:nvPr/>
        </p:nvPicPr>
        <p:blipFill>
          <a:blip r:embed="rId14"/>
          <a:stretch>
            <a:fillRect/>
          </a:stretch>
        </p:blipFill>
        <p:spPr>
          <a:xfrm>
            <a:off x="6213307" y="1908647"/>
            <a:ext cx="266737" cy="285790"/>
          </a:xfrm>
          <a:prstGeom prst="rect">
            <a:avLst/>
          </a:prstGeom>
        </p:spPr>
      </p:pic>
      <p:pic>
        <p:nvPicPr>
          <p:cNvPr id="29" name="Immagine 28"/>
          <p:cNvPicPr>
            <a:picLocks noChangeAspect="1"/>
          </p:cNvPicPr>
          <p:nvPr/>
        </p:nvPicPr>
        <p:blipFill>
          <a:blip r:embed="rId15"/>
          <a:stretch>
            <a:fillRect/>
          </a:stretch>
        </p:blipFill>
        <p:spPr>
          <a:xfrm>
            <a:off x="9473008" y="1917114"/>
            <a:ext cx="247685" cy="285790"/>
          </a:xfrm>
          <a:prstGeom prst="rect">
            <a:avLst/>
          </a:prstGeom>
        </p:spPr>
      </p:pic>
    </p:spTree>
    <p:extLst>
      <p:ext uri="{BB962C8B-B14F-4D97-AF65-F5344CB8AC3E}">
        <p14:creationId xmlns:p14="http://schemas.microsoft.com/office/powerpoint/2010/main" val="7587000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449</TotalTime>
  <Words>1557</Words>
  <Application>Microsoft Office PowerPoint</Application>
  <PresentationFormat>Widescreen</PresentationFormat>
  <Paragraphs>168</Paragraphs>
  <Slides>17</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17</vt:i4>
      </vt:variant>
    </vt:vector>
  </HeadingPairs>
  <TitlesOfParts>
    <vt:vector size="22" baseType="lpstr">
      <vt:lpstr>Calibri Light</vt:lpstr>
      <vt:lpstr>Calibri</vt:lpstr>
      <vt:lpstr>Arial</vt:lpstr>
      <vt:lpstr>Play</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C.I.I. Guatelli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Marco Maccio</dc:creator>
  <cp:lastModifiedBy>Marco Macciò</cp:lastModifiedBy>
  <cp:revision>72</cp:revision>
  <dcterms:created xsi:type="dcterms:W3CDTF">2015-07-06T13:24:41Z</dcterms:created>
  <dcterms:modified xsi:type="dcterms:W3CDTF">2022-09-20T06:59:12Z</dcterms:modified>
</cp:coreProperties>
</file>